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716" r:id="rId3"/>
    <p:sldId id="715" r:id="rId4"/>
    <p:sldId id="720" r:id="rId5"/>
    <p:sldId id="723" r:id="rId6"/>
    <p:sldId id="725" r:id="rId7"/>
    <p:sldId id="724" r:id="rId8"/>
    <p:sldId id="726" r:id="rId9"/>
    <p:sldId id="719" r:id="rId10"/>
    <p:sldId id="718" r:id="rId11"/>
    <p:sldId id="722" r:id="rId12"/>
    <p:sldId id="717" r:id="rId13"/>
    <p:sldId id="727" r:id="rId14"/>
    <p:sldId id="728" r:id="rId15"/>
    <p:sldId id="729" r:id="rId16"/>
    <p:sldId id="730" r:id="rId17"/>
    <p:sldId id="684" r:id="rId18"/>
    <p:sldId id="663" r:id="rId19"/>
    <p:sldId id="664" r:id="rId20"/>
    <p:sldId id="678" r:id="rId21"/>
    <p:sldId id="661" r:id="rId22"/>
    <p:sldId id="682" r:id="rId23"/>
    <p:sldId id="685" r:id="rId24"/>
  </p:sldIdLst>
  <p:sldSz cx="9144000" cy="5143500" type="screen16x9"/>
  <p:notesSz cx="6858000" cy="9144000"/>
  <p:defaultTextStyle>
    <a:defPPr>
      <a:defRPr lang="en-US"/>
    </a:defPPr>
    <a:lvl1pPr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6644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3290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69941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6586" algn="l" defTabSz="456644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3231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39878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196518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3169" algn="l" defTabSz="456644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32" autoAdjust="0"/>
    <p:restoredTop sz="94699" autoAdjust="0"/>
  </p:normalViewPr>
  <p:slideViewPr>
    <p:cSldViewPr snapToGrid="0" snapToObjects="1">
      <p:cViewPr>
        <p:scale>
          <a:sx n="200" d="100"/>
          <a:sy n="200" d="100"/>
        </p:scale>
        <p:origin x="-1736" y="-4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C33ACA9-23EC-204D-A512-FB82581C67A4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DF678164-3EA9-4649-B7F9-C95A32076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559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6644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3290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69941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6586" algn="l" defTabSz="456644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3231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9878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6518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3169" algn="l" defTabSz="45664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en-CA" sz="2800" dirty="0" smtClean="0"/>
              <a:t>Goal: assign taxonomy to metagenomic reads</a:t>
            </a:r>
          </a:p>
          <a:p>
            <a:endParaRPr lang="en-CA" sz="2800" dirty="0" smtClean="0"/>
          </a:p>
          <a:p>
            <a:r>
              <a:rPr lang="en-CA" sz="2800" dirty="0" smtClean="0"/>
              <a:t>Challenge: </a:t>
            </a:r>
          </a:p>
          <a:p>
            <a:pPr lvl="1"/>
            <a:r>
              <a:rPr lang="en-CA" sz="2400" dirty="0" smtClean="0"/>
              <a:t>reads are short (currently 100 to 300bp)</a:t>
            </a:r>
          </a:p>
          <a:p>
            <a:pPr lvl="1"/>
            <a:r>
              <a:rPr lang="en-CA" sz="2400" dirty="0" smtClean="0"/>
              <a:t>&gt;&gt;100 million reads</a:t>
            </a:r>
          </a:p>
          <a:p>
            <a:pPr lvl="1"/>
            <a:r>
              <a:rPr lang="en-CA" sz="2400" dirty="0" smtClean="0"/>
              <a:t>limited reference genomes (~2000 finished; ~25,000 draft)</a:t>
            </a:r>
          </a:p>
          <a:p>
            <a:pPr lvl="1"/>
            <a:endParaRPr lang="en-CA" sz="2400" dirty="0" smtClean="0"/>
          </a:p>
          <a:p>
            <a:r>
              <a:rPr lang="en-CA" sz="2800" dirty="0" smtClean="0"/>
              <a:t>Uses: </a:t>
            </a:r>
          </a:p>
          <a:p>
            <a:pPr lvl="1"/>
            <a:r>
              <a:rPr lang="en-CA" sz="2400" dirty="0" smtClean="0"/>
              <a:t>profiling of microbial communities</a:t>
            </a:r>
          </a:p>
          <a:p>
            <a:pPr lvl="1"/>
            <a:r>
              <a:rPr lang="en-CA" sz="2400" dirty="0" smtClean="0"/>
              <a:t>preprocessing for assembly</a:t>
            </a:r>
          </a:p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2ED08-AEAC-46BE-9772-8CCC953A6CA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56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2ED08-AEAC-46BE-9772-8CCC953A6CA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56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D2ED08-AEAC-46BE-9772-8CCC953A6CA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156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DFACB-40F5-D84C-A4A4-B70C478D6E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0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7DFACB-40F5-D84C-A4A4-B70C478D6E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33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2736066"/>
            <a:ext cx="7315200" cy="95964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4875" y="2736066"/>
            <a:ext cx="228600" cy="95964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914650"/>
            <a:ext cx="6858000" cy="74295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3843338"/>
            <a:ext cx="6858000" cy="4000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6644" indent="0" algn="ctr">
              <a:buNone/>
            </a:lvl2pPr>
            <a:lvl3pPr marL="913290" indent="0" algn="ctr">
              <a:buNone/>
            </a:lvl3pPr>
            <a:lvl4pPr marL="1369941" indent="0" algn="ctr">
              <a:buNone/>
            </a:lvl4pPr>
            <a:lvl5pPr marL="1826586" indent="0" algn="ctr">
              <a:buNone/>
            </a:lvl5pPr>
            <a:lvl6pPr marL="2283231" indent="0" algn="ctr">
              <a:buNone/>
            </a:lvl6pPr>
            <a:lvl7pPr marL="2739878" indent="0" algn="ctr">
              <a:buNone/>
            </a:lvl7pPr>
            <a:lvl8pPr marL="3196518" indent="0" algn="ctr">
              <a:buNone/>
            </a:lvl8pPr>
            <a:lvl9pPr marL="3653169" indent="0" algn="ctr">
              <a:buNone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4766072"/>
            <a:ext cx="2286000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1F619-6395-4446-9887-2766C2487213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4766072"/>
            <a:ext cx="3475038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4766072"/>
            <a:ext cx="1219200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0A4559-41CA-D243-A015-6B70E49027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8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5CC34C-3851-8647-AC2A-5EBD6305069A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F115F0-93E4-CA46-93A4-E3BF168480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3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42917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Straight Connector 12"/>
          <p:cNvSpPr>
            <a:spLocks noChangeShapeType="1"/>
          </p:cNvSpPr>
          <p:nvPr/>
        </p:nvSpPr>
        <p:spPr bwMode="auto">
          <a:xfrm rot="5400000">
            <a:off x="4362068" y="2401491"/>
            <a:ext cx="4388644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9"/>
            <a:ext cx="2057400" cy="4388644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9"/>
            <a:ext cx="6019800" cy="4388644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8B36DB-76E0-6545-916D-6C2EEC686A5F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373295-8A6F-2D48-A34B-01C1B463EF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71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303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8229600" cy="370332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10B19-3302-A84D-B0E6-3EAE511D2EC7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E38067-2ED1-4A44-90E6-22173DEE78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430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114559"/>
            <a:ext cx="7315200" cy="959644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2114559"/>
            <a:ext cx="228600" cy="959644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228850"/>
            <a:ext cx="6858000" cy="8001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3200400"/>
            <a:ext cx="6781800" cy="8572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4766072"/>
            <a:ext cx="2286000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A66C2F-3929-4C44-825F-C654AC4D41EF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4766072"/>
            <a:ext cx="3475038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95" y="4766072"/>
            <a:ext cx="1520825" cy="27503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26250-FA1E-D641-ACE7-4169F12AAF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8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914400"/>
            <a:ext cx="4041648" cy="370332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912114"/>
            <a:ext cx="4041648" cy="370332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16EF4E-409E-F14F-8FC5-2A6D5D7BE45F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E6686-C4F1-8E42-A8DC-579B1DB3D7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70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4406"/>
            <a:ext cx="4040188" cy="51435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7" y="971550"/>
            <a:ext cx="4041775" cy="51435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1600200"/>
            <a:ext cx="4038600" cy="30289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1600200"/>
            <a:ext cx="4038600" cy="30289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045B10-7FA5-E34E-81ED-699EE98AC35B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CF72C-028C-B848-B681-8B7BACE45D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42917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229600" cy="6858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9C4B7D-684F-744F-B657-FD920F5A7CE6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DB3EB-7041-8440-ABD4-A300BC22D1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4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42917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3B09E8-C0E6-DC47-9FDE-9B8677E9A7BC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9EF124-0A6C-2B45-A247-C22FCA58AF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729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915187" y="2493170"/>
            <a:ext cx="4526756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42917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228600"/>
            <a:ext cx="2514600" cy="62865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914412"/>
            <a:ext cx="2514600" cy="3632597"/>
          </a:xfrm>
        </p:spPr>
        <p:txBody>
          <a:bodyPr/>
          <a:lstStyle>
            <a:lvl1pPr marL="0" indent="0">
              <a:lnSpc>
                <a:spcPts val="2199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228600"/>
            <a:ext cx="5715000" cy="4286250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D5E6D2-7757-644A-B008-8F5F1EB87116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1AB51-FC50-914D-A27C-E921A36319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60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42917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20" y="375047"/>
            <a:ext cx="182563" cy="51435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642"/>
            <a:ext cx="8229600" cy="506016"/>
          </a:xfrm>
          <a:ln>
            <a:solidFill>
              <a:schemeClr val="accent1"/>
            </a:solidFill>
          </a:ln>
        </p:spPr>
        <p:txBody>
          <a:bodyPr lIns="273989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428750"/>
            <a:ext cx="8229600" cy="3202686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GB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914401"/>
            <a:ext cx="8229600" cy="40005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4E06D-541B-9147-8640-55401BD49883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0A361F-4E47-FB48-974D-C72988C7C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42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329" tIns="45665" rIns="91329" bIns="45665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914409"/>
            <a:ext cx="8229600" cy="3682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329" tIns="45665" rIns="91329" bIns="456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6" y="4767273"/>
            <a:ext cx="2289175" cy="273844"/>
          </a:xfrm>
          <a:prstGeom prst="rect">
            <a:avLst/>
          </a:prstGeom>
        </p:spPr>
        <p:txBody>
          <a:bodyPr vert="horz" wrap="square" lIns="91329" tIns="45665" rIns="91329" bIns="45665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296EE55-A872-B540-B192-D6314CBAE1E6}" type="datetime1">
              <a:rPr lang="en-US"/>
              <a:pPr>
                <a:defRPr/>
              </a:pPr>
              <a:t>23/11/23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4767273"/>
            <a:ext cx="3505200" cy="273844"/>
          </a:xfrm>
          <a:prstGeom prst="rect">
            <a:avLst/>
          </a:prstGeom>
        </p:spPr>
        <p:txBody>
          <a:bodyPr vert="horz" lIns="91329" tIns="45665" rIns="91329" bIns="45665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4767273"/>
            <a:ext cx="1981200" cy="273844"/>
          </a:xfrm>
          <a:prstGeom prst="rect">
            <a:avLst/>
          </a:prstGeom>
        </p:spPr>
        <p:txBody>
          <a:bodyPr vert="horz" wrap="square" lIns="91329" tIns="45665" rIns="91329" bIns="45665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Gill Sans MT" charset="0"/>
              </a:defRPr>
            </a:lvl1pPr>
          </a:lstStyle>
          <a:p>
            <a:pPr>
              <a:defRPr/>
            </a:pPr>
            <a:fld id="{9768E49E-88B9-1249-A04A-C28947E612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Straight Connector 27"/>
          <p:cNvSpPr>
            <a:spLocks noChangeShapeType="1"/>
          </p:cNvSpPr>
          <p:nvPr/>
        </p:nvSpPr>
        <p:spPr bwMode="auto">
          <a:xfrm>
            <a:off x="457200" y="4764881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1032" name="Straight Connector 28"/>
          <p:cNvSpPr>
            <a:spLocks noChangeShapeType="1"/>
          </p:cNvSpPr>
          <p:nvPr/>
        </p:nvSpPr>
        <p:spPr bwMode="auto">
          <a:xfrm>
            <a:off x="457200" y="857250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329" tIns="45665" rIns="91329" bIns="45665"/>
          <a:lstStyle/>
          <a:p>
            <a:endParaRPr lang="en-US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42917" y="4835526"/>
            <a:ext cx="142875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329" tIns="45665" rIns="91329" bIns="4566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05" r:id="rId2"/>
    <p:sldLayoutId id="2147483810" r:id="rId3"/>
    <p:sldLayoutId id="2147483806" r:id="rId4"/>
    <p:sldLayoutId id="2147483807" r:id="rId5"/>
    <p:sldLayoutId id="2147483811" r:id="rId6"/>
    <p:sldLayoutId id="2147483812" r:id="rId7"/>
    <p:sldLayoutId id="2147483813" r:id="rId8"/>
    <p:sldLayoutId id="2147483814" r:id="rId9"/>
    <p:sldLayoutId id="2147483808" r:id="rId10"/>
    <p:sldLayoutId id="2147483815" r:id="rId11"/>
    <p:sldLayoutId id="2147483816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6644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6pPr>
      <a:lvl7pPr marL="91329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7pPr>
      <a:lvl8pPr marL="1369941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8pPr>
      <a:lvl9pPr marL="1826586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9pPr>
    </p:titleStyle>
    <p:bodyStyle>
      <a:lvl1pPr marL="272719" indent="-272719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charset="0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025" indent="-272719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charset="0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1329" indent="-228321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charset="0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5635" indent="-228321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charset="0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69941" indent="-228321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3927" indent="-182656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6586" indent="-182656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09241" indent="-182656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1899" indent="-182656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66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32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994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658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323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987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965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31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https://doi.org/10.1099/mgen.0.000293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1041399" y="2781300"/>
            <a:ext cx="7035802" cy="74295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Bookman Old Style" charset="0"/>
              </a:rPr>
              <a:t>Adventures with metagenomics</a:t>
            </a:r>
            <a:endParaRPr lang="en-US" sz="2400" i="1" dirty="0">
              <a:latin typeface="Bookman Old Style" charset="0"/>
            </a:endParaRP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Bookman Old Style" charset="0"/>
                <a:ea typeface="ＭＳ Ｐゴシック" charset="0"/>
                <a:cs typeface="ＭＳ Ｐゴシック" charset="0"/>
              </a:rPr>
              <a:t>Professor Mark </a:t>
            </a:r>
            <a:r>
              <a:rPr lang="en-US" dirty="0" smtClean="0">
                <a:latin typeface="Bookman Old Style" charset="0"/>
                <a:ea typeface="ＭＳ Ｐゴシック" charset="0"/>
                <a:cs typeface="ＭＳ Ｐゴシック" charset="0"/>
              </a:rPr>
              <a:t>Pallen</a:t>
            </a:r>
          </a:p>
        </p:txBody>
      </p:sp>
      <p:pic>
        <p:nvPicPr>
          <p:cNvPr id="15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200" y="436878"/>
            <a:ext cx="2032746" cy="1459549"/>
          </a:xfrm>
          <a:prstGeom prst="ellipse">
            <a:avLst/>
          </a:prstGeom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4997" y="727710"/>
            <a:ext cx="978051" cy="6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875" y="360676"/>
            <a:ext cx="2412848" cy="1125223"/>
          </a:xfrm>
          <a:prstGeom prst="ellipse">
            <a:avLst/>
          </a:prstGeom>
          <a:ln w="12700" cap="rnd" cmpd="sng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137522" y="816610"/>
            <a:ext cx="1863172" cy="1323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Kraken: classification tree</a:t>
            </a:r>
            <a:endParaRPr lang="en-CA" sz="3600" dirty="0"/>
          </a:p>
        </p:txBody>
      </p:sp>
      <p:sp>
        <p:nvSpPr>
          <p:cNvPr id="3" name="Rectangle 2"/>
          <p:cNvSpPr/>
          <p:nvPr/>
        </p:nvSpPr>
        <p:spPr>
          <a:xfrm>
            <a:off x="4534145" y="4698226"/>
            <a:ext cx="422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Wood and </a:t>
            </a:r>
            <a:r>
              <a:rPr lang="en-CA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Salzberg</a:t>
            </a:r>
            <a:r>
              <a:rPr lang="en-CA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, Genome Biology, 2014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888900"/>
            <a:ext cx="7620000" cy="351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243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recovering genomes from metagenomic data</a:t>
            </a:r>
            <a:endParaRPr lang="en-AU" dirty="0"/>
          </a:p>
        </p:txBody>
      </p:sp>
      <p:grpSp>
        <p:nvGrpSpPr>
          <p:cNvPr id="43" name="Group 42"/>
          <p:cNvGrpSpPr/>
          <p:nvPr/>
        </p:nvGrpSpPr>
        <p:grpSpPr>
          <a:xfrm>
            <a:off x="3038672" y="1166173"/>
            <a:ext cx="3209729" cy="2017703"/>
            <a:chOff x="2270944" y="1728501"/>
            <a:chExt cx="3209729" cy="2690271"/>
          </a:xfrm>
        </p:grpSpPr>
        <p:sp>
          <p:nvSpPr>
            <p:cNvPr id="5" name="Block Arc 4"/>
            <p:cNvSpPr/>
            <p:nvPr/>
          </p:nvSpPr>
          <p:spPr>
            <a:xfrm rot="10217655">
              <a:off x="3744526" y="1787974"/>
              <a:ext cx="1246151" cy="1182914"/>
            </a:xfrm>
            <a:prstGeom prst="blockArc">
              <a:avLst>
                <a:gd name="adj1" fmla="val 18501805"/>
                <a:gd name="adj2" fmla="val 19181969"/>
                <a:gd name="adj3" fmla="val 109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 rot="12202479">
              <a:off x="4243970" y="2634123"/>
              <a:ext cx="914746" cy="904718"/>
            </a:xfrm>
            <a:prstGeom prst="blockArc">
              <a:avLst>
                <a:gd name="adj1" fmla="val 19159473"/>
                <a:gd name="adj2" fmla="val 20179764"/>
                <a:gd name="adj3" fmla="val 2261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>
                <a:solidFill>
                  <a:schemeClr val="accent4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rot="17336179">
              <a:off x="4156116" y="3084080"/>
              <a:ext cx="459842" cy="425113"/>
            </a:xfrm>
            <a:prstGeom prst="blockArc">
              <a:avLst>
                <a:gd name="adj1" fmla="val 14146070"/>
                <a:gd name="adj2" fmla="val 15923643"/>
                <a:gd name="adj3" fmla="val 3952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270944" y="1728501"/>
              <a:ext cx="3209729" cy="2690271"/>
              <a:chOff x="9093811" y="1234695"/>
              <a:chExt cx="3209729" cy="2690271"/>
            </a:xfrm>
          </p:grpSpPr>
          <p:sp>
            <p:nvSpPr>
              <p:cNvPr id="10" name="Block Arc 9"/>
              <p:cNvSpPr/>
              <p:nvPr/>
            </p:nvSpPr>
            <p:spPr>
              <a:xfrm rot="16558329">
                <a:off x="10069097" y="1884066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Block Arc 10"/>
              <p:cNvSpPr/>
              <p:nvPr/>
            </p:nvSpPr>
            <p:spPr>
              <a:xfrm rot="18728553">
                <a:off x="10287690" y="2650621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Block Arc 11"/>
              <p:cNvSpPr/>
              <p:nvPr/>
            </p:nvSpPr>
            <p:spPr>
              <a:xfrm rot="2104033">
                <a:off x="9093811" y="1957039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Block Arc 12"/>
              <p:cNvSpPr/>
              <p:nvPr/>
            </p:nvSpPr>
            <p:spPr>
              <a:xfrm rot="16558329">
                <a:off x="10497921" y="1956703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Block Arc 13"/>
              <p:cNvSpPr/>
              <p:nvPr/>
            </p:nvSpPr>
            <p:spPr>
              <a:xfrm rot="12934316">
                <a:off x="10529117" y="1234695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Block Arc 14"/>
              <p:cNvSpPr/>
              <p:nvPr/>
            </p:nvSpPr>
            <p:spPr>
              <a:xfrm rot="15022061">
                <a:off x="11011282" y="2508910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Block Arc 15"/>
              <p:cNvSpPr/>
              <p:nvPr/>
            </p:nvSpPr>
            <p:spPr>
              <a:xfrm rot="16558329">
                <a:off x="11089007" y="2710434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Block Arc 16"/>
              <p:cNvSpPr/>
              <p:nvPr/>
            </p:nvSpPr>
            <p:spPr>
              <a:xfrm rot="14632058">
                <a:off x="10320756" y="2238712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Block Arc 17"/>
              <p:cNvSpPr/>
              <p:nvPr/>
            </p:nvSpPr>
            <p:spPr>
              <a:xfrm rot="12202479">
                <a:off x="10511556" y="205139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9" name="Block Arc 18"/>
              <p:cNvSpPr/>
              <p:nvPr/>
            </p:nvSpPr>
            <p:spPr>
              <a:xfrm rot="12202479">
                <a:off x="10847208" y="1523074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0" name="Block Arc 19"/>
              <p:cNvSpPr/>
              <p:nvPr/>
            </p:nvSpPr>
            <p:spPr>
              <a:xfrm rot="12202479">
                <a:off x="11209357" y="221466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1" name="Block Arc 20"/>
              <p:cNvSpPr/>
              <p:nvPr/>
            </p:nvSpPr>
            <p:spPr>
              <a:xfrm rot="6960727">
                <a:off x="10635463" y="2056308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2" name="Block Arc 21"/>
              <p:cNvSpPr/>
              <p:nvPr/>
            </p:nvSpPr>
            <p:spPr>
              <a:xfrm rot="12202479">
                <a:off x="10422761" y="158983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23" name="Block Arc 22"/>
              <p:cNvSpPr/>
              <p:nvPr/>
            </p:nvSpPr>
            <p:spPr>
              <a:xfrm rot="17336179">
                <a:off x="10671263" y="2060584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Block Arc 23"/>
              <p:cNvSpPr/>
              <p:nvPr/>
            </p:nvSpPr>
            <p:spPr>
              <a:xfrm rot="17336179">
                <a:off x="10530417" y="1921812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Block Arc 24"/>
              <p:cNvSpPr/>
              <p:nvPr/>
            </p:nvSpPr>
            <p:spPr>
              <a:xfrm rot="17336179">
                <a:off x="10663346" y="2334327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Block Arc 25"/>
              <p:cNvSpPr/>
              <p:nvPr/>
            </p:nvSpPr>
            <p:spPr>
              <a:xfrm rot="1914012">
                <a:off x="10335235" y="2230418"/>
                <a:ext cx="691623" cy="513889"/>
              </a:xfrm>
              <a:prstGeom prst="blockArc">
                <a:avLst>
                  <a:gd name="adj1" fmla="val 10800000"/>
                  <a:gd name="adj2" fmla="val 11728543"/>
                  <a:gd name="adj3" fmla="val 3250"/>
                </a:avLst>
              </a:prstGeom>
              <a:solidFill>
                <a:srgbClr val="7030A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Block Arc 26"/>
              <p:cNvSpPr/>
              <p:nvPr/>
            </p:nvSpPr>
            <p:spPr>
              <a:xfrm>
                <a:off x="10620045" y="2619288"/>
                <a:ext cx="691623" cy="513889"/>
              </a:xfrm>
              <a:prstGeom prst="blockArc">
                <a:avLst>
                  <a:gd name="adj1" fmla="val 10800000"/>
                  <a:gd name="adj2" fmla="val 11728543"/>
                  <a:gd name="adj3" fmla="val 3250"/>
                </a:avLst>
              </a:prstGeom>
              <a:solidFill>
                <a:srgbClr val="7030A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Block Arc 27"/>
              <p:cNvSpPr/>
              <p:nvPr/>
            </p:nvSpPr>
            <p:spPr>
              <a:xfrm rot="17205355">
                <a:off x="10690268" y="2299993"/>
                <a:ext cx="691623" cy="513889"/>
              </a:xfrm>
              <a:prstGeom prst="blockArc">
                <a:avLst>
                  <a:gd name="adj1" fmla="val 10800000"/>
                  <a:gd name="adj2" fmla="val 11728543"/>
                  <a:gd name="adj3" fmla="val 3250"/>
                </a:avLst>
              </a:prstGeom>
              <a:solidFill>
                <a:srgbClr val="7030A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Block Arc 28"/>
              <p:cNvSpPr/>
              <p:nvPr/>
            </p:nvSpPr>
            <p:spPr>
              <a:xfrm rot="2667452">
                <a:off x="9806249" y="1660645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Block Arc 29"/>
              <p:cNvSpPr/>
              <p:nvPr/>
            </p:nvSpPr>
            <p:spPr>
              <a:xfrm rot="19746677">
                <a:off x="10297763" y="1972245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Block Arc 30"/>
              <p:cNvSpPr/>
              <p:nvPr/>
            </p:nvSpPr>
            <p:spPr>
              <a:xfrm rot="19622947">
                <a:off x="10674442" y="2137108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Block Arc 31"/>
              <p:cNvSpPr/>
              <p:nvPr/>
            </p:nvSpPr>
            <p:spPr>
              <a:xfrm rot="12202479">
                <a:off x="11114621" y="165427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3" name="Block Arc 32"/>
              <p:cNvSpPr/>
              <p:nvPr/>
            </p:nvSpPr>
            <p:spPr>
              <a:xfrm rot="8178421">
                <a:off x="10997074" y="1680606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4" name="Block Arc 33"/>
              <p:cNvSpPr/>
              <p:nvPr/>
            </p:nvSpPr>
            <p:spPr>
              <a:xfrm rot="16580801">
                <a:off x="11301874" y="1985406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5" name="Block Arc 34"/>
              <p:cNvSpPr/>
              <p:nvPr/>
            </p:nvSpPr>
            <p:spPr>
              <a:xfrm rot="17336179">
                <a:off x="11237772" y="2216449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04800" y="1166173"/>
            <a:ext cx="2057400" cy="1663183"/>
            <a:chOff x="-2971800" y="-7777"/>
            <a:chExt cx="2057400" cy="2217577"/>
          </a:xfrm>
        </p:grpSpPr>
        <p:sp>
          <p:nvSpPr>
            <p:cNvPr id="36" name="Oval 35"/>
            <p:cNvSpPr/>
            <p:nvPr/>
          </p:nvSpPr>
          <p:spPr>
            <a:xfrm>
              <a:off x="-2438400" y="-7777"/>
              <a:ext cx="609600" cy="609600"/>
            </a:xfrm>
            <a:prstGeom prst="ellipse">
              <a:avLst/>
            </a:prstGeom>
            <a:noFill/>
            <a:ln w="38100">
              <a:solidFill>
                <a:srgbClr val="FADA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Oval 36"/>
            <p:cNvSpPr/>
            <p:nvPr/>
          </p:nvSpPr>
          <p:spPr>
            <a:xfrm>
              <a:off x="-2971800" y="584789"/>
              <a:ext cx="609600" cy="609600"/>
            </a:xfrm>
            <a:prstGeom prst="ellipse">
              <a:avLst/>
            </a:prstGeom>
            <a:noFill/>
            <a:ln w="38100">
              <a:solidFill>
                <a:srgbClr val="FADA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Oval 37"/>
            <p:cNvSpPr/>
            <p:nvPr/>
          </p:nvSpPr>
          <p:spPr>
            <a:xfrm>
              <a:off x="-2286000" y="799526"/>
              <a:ext cx="609600" cy="609600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Oval 38"/>
            <p:cNvSpPr/>
            <p:nvPr/>
          </p:nvSpPr>
          <p:spPr>
            <a:xfrm>
              <a:off x="-1752600" y="228600"/>
              <a:ext cx="609600" cy="609600"/>
            </a:xfrm>
            <a:prstGeom prst="ellipse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Oval 39"/>
            <p:cNvSpPr/>
            <p:nvPr/>
          </p:nvSpPr>
          <p:spPr>
            <a:xfrm>
              <a:off x="-2667000" y="1447800"/>
              <a:ext cx="609600" cy="609600"/>
            </a:xfrm>
            <a:prstGeom prst="ellipse">
              <a:avLst/>
            </a:prstGeom>
            <a:noFill/>
            <a:ln w="38100">
              <a:solidFill>
                <a:srgbClr val="FADA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1" name="Oval 40"/>
            <p:cNvSpPr/>
            <p:nvPr/>
          </p:nvSpPr>
          <p:spPr>
            <a:xfrm>
              <a:off x="-1524000" y="914400"/>
              <a:ext cx="609600" cy="609600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2" name="Oval 41"/>
            <p:cNvSpPr/>
            <p:nvPr/>
          </p:nvSpPr>
          <p:spPr>
            <a:xfrm>
              <a:off x="-1905000" y="1600200"/>
              <a:ext cx="609600" cy="609600"/>
            </a:xfrm>
            <a:prstGeom prst="ellips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cxnSp>
        <p:nvCxnSpPr>
          <p:cNvPr id="45" name="Straight Arrow Connector 44"/>
          <p:cNvCxnSpPr/>
          <p:nvPr/>
        </p:nvCxnSpPr>
        <p:spPr>
          <a:xfrm>
            <a:off x="2630833" y="2069368"/>
            <a:ext cx="1257597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3"/>
          <p:cNvSpPr txBox="1">
            <a:spLocks noChangeArrowheads="1"/>
          </p:cNvSpPr>
          <p:nvPr/>
        </p:nvSpPr>
        <p:spPr bwMode="auto">
          <a:xfrm>
            <a:off x="2592436" y="1481525"/>
            <a:ext cx="124899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shotgun</a:t>
            </a:r>
          </a:p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sequencing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829004" y="2068341"/>
            <a:ext cx="1257597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3"/>
          <p:cNvSpPr txBox="1">
            <a:spLocks noChangeArrowheads="1"/>
          </p:cNvSpPr>
          <p:nvPr/>
        </p:nvSpPr>
        <p:spPr bwMode="auto">
          <a:xfrm>
            <a:off x="5865797" y="1689274"/>
            <a:ext cx="105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assembly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353300" y="1481525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505700" y="1595825"/>
            <a:ext cx="4191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077200" y="1596851"/>
            <a:ext cx="419100" cy="21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658100" y="1723898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391400" y="1859825"/>
            <a:ext cx="5334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715250" y="1974443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439026" y="2075483"/>
            <a:ext cx="638175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591425" y="1365002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810500" y="2202625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1400" y="2316445"/>
            <a:ext cx="4191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981950" y="2307858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505700" y="2460950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315200" y="1223323"/>
            <a:ext cx="40005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877175" y="1223323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962900" y="2575250"/>
            <a:ext cx="8382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3"/>
          <p:cNvSpPr txBox="1">
            <a:spLocks noChangeArrowheads="1"/>
          </p:cNvSpPr>
          <p:nvPr/>
        </p:nvSpPr>
        <p:spPr bwMode="auto">
          <a:xfrm>
            <a:off x="545492" y="800100"/>
            <a:ext cx="14375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metagenome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sp>
        <p:nvSpPr>
          <p:cNvPr id="68" name="TextBox 3"/>
          <p:cNvSpPr txBox="1">
            <a:spLocks noChangeArrowheads="1"/>
          </p:cNvSpPr>
          <p:nvPr/>
        </p:nvSpPr>
        <p:spPr bwMode="auto">
          <a:xfrm>
            <a:off x="4418250" y="1252166"/>
            <a:ext cx="70212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reads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sp>
        <p:nvSpPr>
          <p:cNvPr id="75" name="TextBox 3"/>
          <p:cNvSpPr txBox="1">
            <a:spLocks noChangeArrowheads="1"/>
          </p:cNvSpPr>
          <p:nvPr/>
        </p:nvSpPr>
        <p:spPr bwMode="auto">
          <a:xfrm>
            <a:off x="7554696" y="800100"/>
            <a:ext cx="8545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contigs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sp>
        <p:nvSpPr>
          <p:cNvPr id="76" name="Oval 75"/>
          <p:cNvSpPr/>
          <p:nvPr/>
        </p:nvSpPr>
        <p:spPr>
          <a:xfrm>
            <a:off x="4042746" y="3429000"/>
            <a:ext cx="609600" cy="457200"/>
          </a:xfrm>
          <a:prstGeom prst="ellipse">
            <a:avLst/>
          </a:prstGeom>
          <a:noFill/>
          <a:ln w="38100">
            <a:solidFill>
              <a:srgbClr val="FAD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7" name="Oval 76"/>
          <p:cNvSpPr/>
          <p:nvPr/>
        </p:nvSpPr>
        <p:spPr>
          <a:xfrm>
            <a:off x="4572000" y="2971800"/>
            <a:ext cx="609600" cy="4572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8" name="Oval 77"/>
          <p:cNvSpPr/>
          <p:nvPr/>
        </p:nvSpPr>
        <p:spPr>
          <a:xfrm>
            <a:off x="4922244" y="3486150"/>
            <a:ext cx="609600" cy="457200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9" name="Oval 78"/>
          <p:cNvSpPr/>
          <p:nvPr/>
        </p:nvSpPr>
        <p:spPr>
          <a:xfrm>
            <a:off x="4419600" y="3943350"/>
            <a:ext cx="609600" cy="4572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0" name="TextBox 3"/>
          <p:cNvSpPr txBox="1">
            <a:spLocks noChangeArrowheads="1"/>
          </p:cNvSpPr>
          <p:nvPr/>
        </p:nvSpPr>
        <p:spPr bwMode="auto">
          <a:xfrm>
            <a:off x="3829240" y="4457700"/>
            <a:ext cx="21210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population genomes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7429500" y="3478274"/>
            <a:ext cx="838200" cy="0"/>
          </a:xfrm>
          <a:prstGeom prst="line">
            <a:avLst/>
          </a:prstGeom>
          <a:ln w="38100">
            <a:solidFill>
              <a:srgbClr val="FAD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581900" y="3592574"/>
            <a:ext cx="419100" cy="0"/>
          </a:xfrm>
          <a:prstGeom prst="line">
            <a:avLst/>
          </a:prstGeom>
          <a:ln w="38100">
            <a:solidFill>
              <a:srgbClr val="FAD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153400" y="3593601"/>
            <a:ext cx="419100" cy="21"/>
          </a:xfrm>
          <a:prstGeom prst="line">
            <a:avLst/>
          </a:prstGeom>
          <a:ln w="38100">
            <a:solidFill>
              <a:srgbClr val="FAD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734300" y="3720648"/>
            <a:ext cx="8382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467600" y="3856575"/>
            <a:ext cx="533400" cy="0"/>
          </a:xfrm>
          <a:prstGeom prst="line">
            <a:avLst/>
          </a:prstGeom>
          <a:ln w="38100">
            <a:solidFill>
              <a:srgbClr val="FAD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791450" y="3971193"/>
            <a:ext cx="8382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515226" y="4072232"/>
            <a:ext cx="638175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667625" y="3361752"/>
            <a:ext cx="83820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886700" y="4199375"/>
            <a:ext cx="838200" cy="0"/>
          </a:xfrm>
          <a:prstGeom prst="line">
            <a:avLst/>
          </a:prstGeom>
          <a:ln w="38100">
            <a:solidFill>
              <a:srgbClr val="FAD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467600" y="4313195"/>
            <a:ext cx="4191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58150" y="4304608"/>
            <a:ext cx="838200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581900" y="4457700"/>
            <a:ext cx="8382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391400" y="3220073"/>
            <a:ext cx="40005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953375" y="3220073"/>
            <a:ext cx="8382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8039100" y="4572000"/>
            <a:ext cx="8382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 rot="18797472">
            <a:off x="4951605" y="2999091"/>
            <a:ext cx="285750" cy="11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7" name="Rectangle 96"/>
          <p:cNvSpPr/>
          <p:nvPr/>
        </p:nvSpPr>
        <p:spPr>
          <a:xfrm rot="1099975">
            <a:off x="4414877" y="3037040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/>
          <p:cNvSpPr/>
          <p:nvPr/>
        </p:nvSpPr>
        <p:spPr>
          <a:xfrm rot="15961327">
            <a:off x="4704723" y="3259623"/>
            <a:ext cx="285750" cy="11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9" name="Rectangle 98"/>
          <p:cNvSpPr/>
          <p:nvPr/>
        </p:nvSpPr>
        <p:spPr>
          <a:xfrm rot="20923875">
            <a:off x="5271430" y="3620747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0" name="Rectangle 99"/>
          <p:cNvSpPr/>
          <p:nvPr/>
        </p:nvSpPr>
        <p:spPr>
          <a:xfrm rot="1935579">
            <a:off x="5145434" y="3879060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1" name="Rectangle 100"/>
          <p:cNvSpPr/>
          <p:nvPr/>
        </p:nvSpPr>
        <p:spPr>
          <a:xfrm>
            <a:off x="5036945" y="3186239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/>
          <p:cNvSpPr/>
          <p:nvPr/>
        </p:nvSpPr>
        <p:spPr>
          <a:xfrm>
            <a:off x="4838700" y="3679394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3" name="Rectangle 102"/>
          <p:cNvSpPr/>
          <p:nvPr/>
        </p:nvSpPr>
        <p:spPr>
          <a:xfrm rot="5400000">
            <a:off x="4589891" y="3976455"/>
            <a:ext cx="285750" cy="11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4" name="Rectangle 103"/>
          <p:cNvSpPr/>
          <p:nvPr/>
        </p:nvSpPr>
        <p:spPr>
          <a:xfrm rot="1602725">
            <a:off x="4711122" y="4271941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5" name="Rectangle 104"/>
          <p:cNvSpPr/>
          <p:nvPr/>
        </p:nvSpPr>
        <p:spPr>
          <a:xfrm rot="476941">
            <a:off x="4208083" y="4091086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6" name="Rectangle 105"/>
          <p:cNvSpPr/>
          <p:nvPr/>
        </p:nvSpPr>
        <p:spPr>
          <a:xfrm>
            <a:off x="3893275" y="3652270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7" name="Rectangle 106"/>
          <p:cNvSpPr/>
          <p:nvPr/>
        </p:nvSpPr>
        <p:spPr>
          <a:xfrm rot="619683">
            <a:off x="3952204" y="3486168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8" name="Rectangle 107"/>
          <p:cNvSpPr/>
          <p:nvPr/>
        </p:nvSpPr>
        <p:spPr>
          <a:xfrm rot="20923875">
            <a:off x="4354623" y="3513274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9" name="Rectangle 108"/>
          <p:cNvSpPr/>
          <p:nvPr/>
        </p:nvSpPr>
        <p:spPr>
          <a:xfrm rot="1236566">
            <a:off x="4229099" y="3762401"/>
            <a:ext cx="381000" cy="825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0" name="Rectangle 109"/>
          <p:cNvSpPr/>
          <p:nvPr/>
        </p:nvSpPr>
        <p:spPr>
          <a:xfrm rot="15909475">
            <a:off x="4207494" y="3431145"/>
            <a:ext cx="285750" cy="110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9" name="Elbow Connector 48"/>
          <p:cNvCxnSpPr/>
          <p:nvPr/>
        </p:nvCxnSpPr>
        <p:spPr>
          <a:xfrm rot="10800000">
            <a:off x="1314114" y="2971802"/>
            <a:ext cx="2347632" cy="748357"/>
          </a:xfrm>
          <a:prstGeom prst="bentConnector3">
            <a:avLst>
              <a:gd name="adj1" fmla="val 100341"/>
            </a:avLst>
          </a:prstGeom>
          <a:ln w="571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3"/>
          <p:cNvSpPr txBox="1">
            <a:spLocks noChangeArrowheads="1"/>
          </p:cNvSpPr>
          <p:nvPr/>
        </p:nvSpPr>
        <p:spPr bwMode="auto">
          <a:xfrm>
            <a:off x="1264272" y="3771900"/>
            <a:ext cx="239747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identify</a:t>
            </a:r>
          </a:p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strain-specific SNPs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 flipH="1">
            <a:off x="5718932" y="3720158"/>
            <a:ext cx="1443870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3"/>
          <p:cNvSpPr txBox="1">
            <a:spLocks noChangeArrowheads="1"/>
          </p:cNvSpPr>
          <p:nvPr/>
        </p:nvSpPr>
        <p:spPr bwMode="auto">
          <a:xfrm>
            <a:off x="5943601" y="3777615"/>
            <a:ext cx="12192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binning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8010525" y="2710951"/>
            <a:ext cx="1" cy="421721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3"/>
          <p:cNvSpPr txBox="1">
            <a:spLocks noChangeArrowheads="1"/>
          </p:cNvSpPr>
          <p:nvPr/>
        </p:nvSpPr>
        <p:spPr bwMode="auto">
          <a:xfrm>
            <a:off x="5661160" y="2658502"/>
            <a:ext cx="230611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classify using coverage </a:t>
            </a:r>
          </a:p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and k-</a:t>
            </a:r>
            <a:r>
              <a:rPr lang="en-US" altLang="en-US" dirty="0" err="1" smtClean="0">
                <a:latin typeface="Calibri" panose="020F0502020204030204" pitchFamily="34" charset="0"/>
              </a:rPr>
              <a:t>mer</a:t>
            </a:r>
            <a:r>
              <a:rPr lang="en-US" altLang="en-US" dirty="0" smtClean="0">
                <a:latin typeface="Calibri" panose="020F0502020204030204" pitchFamily="34" charset="0"/>
              </a:rPr>
              <a:t> profiles</a:t>
            </a:r>
            <a:endParaRPr lang="en-AU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35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5" y="85650"/>
            <a:ext cx="7976554" cy="4759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8578" y="3997512"/>
            <a:ext cx="2977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/>
              <a:t>Plus:</a:t>
            </a:r>
          </a:p>
          <a:p>
            <a:r>
              <a:rPr lang="en-US" sz="1600" dirty="0" smtClean="0"/>
              <a:t>Generation of 1000s of grammatically correct, distinctive Latin binomials!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08" y="4341927"/>
            <a:ext cx="3053495" cy="331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55" y="4698980"/>
            <a:ext cx="1894556" cy="2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53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kern="1200" dirty="0" smtClean="0">
                <a:solidFill>
                  <a:schemeClr val="tx2"/>
                </a:solidFill>
                <a:effectLst/>
                <a:latin typeface="+mj-lt"/>
                <a:ea typeface="ＭＳ Ｐゴシック" charset="0"/>
                <a:cs typeface="ＭＳ Ｐゴシック" charset="0"/>
              </a:rPr>
              <a:t>Metagenomic Binning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sz="2400" dirty="0" smtClean="0"/>
              <a:t>Definition</a:t>
            </a:r>
            <a:r>
              <a:rPr lang="en-GB" sz="2400" dirty="0"/>
              <a:t>: </a:t>
            </a:r>
            <a:endParaRPr lang="en-GB" sz="2400" dirty="0" smtClean="0"/>
          </a:p>
          <a:p>
            <a:pPr lvl="1"/>
            <a:r>
              <a:rPr lang="en-GB" sz="2000" dirty="0" smtClean="0"/>
              <a:t>Metagenomic </a:t>
            </a:r>
            <a:r>
              <a:rPr lang="en-GB" sz="2000" dirty="0"/>
              <a:t>binning is the process of grouping together reads or contigs from a metagenomic dataset that belong to the same organism or closely related group of </a:t>
            </a:r>
            <a:r>
              <a:rPr lang="en-GB" sz="2000" dirty="0" smtClean="0"/>
              <a:t>organisms</a:t>
            </a:r>
            <a:endParaRPr lang="en-GB" sz="2000" dirty="0"/>
          </a:p>
          <a:p>
            <a:r>
              <a:rPr lang="en-GB" sz="2400" dirty="0"/>
              <a:t>Objective: </a:t>
            </a:r>
            <a:endParaRPr lang="en-GB" sz="2400" dirty="0" smtClean="0"/>
          </a:p>
          <a:p>
            <a:pPr lvl="1"/>
            <a:r>
              <a:rPr lang="en-GB" sz="2000" dirty="0" smtClean="0"/>
              <a:t>To </a:t>
            </a:r>
            <a:r>
              <a:rPr lang="en-GB" sz="2000" dirty="0"/>
              <a:t>reconstruct genomes from the complex mixture of DNA fragments in a metagenomic sample without the need for </a:t>
            </a:r>
            <a:r>
              <a:rPr lang="en-GB" sz="2000" dirty="0" smtClean="0"/>
              <a:t>culturing</a:t>
            </a:r>
            <a:endParaRPr lang="en-GB" sz="2000" dirty="0"/>
          </a:p>
          <a:p>
            <a:r>
              <a:rPr lang="en-GB" sz="2400" dirty="0"/>
              <a:t>Significance: </a:t>
            </a:r>
            <a:endParaRPr lang="en-GB" sz="2400" dirty="0" smtClean="0"/>
          </a:p>
          <a:p>
            <a:pPr lvl="1"/>
            <a:r>
              <a:rPr lang="en-GB" sz="2000" dirty="0" smtClean="0"/>
              <a:t>Enables </a:t>
            </a:r>
            <a:r>
              <a:rPr lang="en-GB" sz="2000" dirty="0"/>
              <a:t>the study of microbial communities and their functions in their natural </a:t>
            </a:r>
            <a:r>
              <a:rPr lang="en-GB" sz="2000" dirty="0" smtClean="0"/>
              <a:t>environments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3107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Binning Techniques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Composition-based Binning: </a:t>
            </a:r>
          </a:p>
          <a:p>
            <a:pPr lvl="1"/>
            <a:r>
              <a:rPr lang="en-GB" dirty="0" smtClean="0"/>
              <a:t>Uses features such as GC content, codon usage, and oligonucleotide frequencies to group sequences.</a:t>
            </a:r>
          </a:p>
          <a:p>
            <a:r>
              <a:rPr lang="en-GB" dirty="0" smtClean="0"/>
              <a:t>Differential Coverage Binning: </a:t>
            </a:r>
          </a:p>
          <a:p>
            <a:pPr lvl="1"/>
            <a:r>
              <a:rPr lang="en-GB" dirty="0" smtClean="0"/>
              <a:t>Utilizes the varying abundance of genomes across multiple samples to segregate them into bins.</a:t>
            </a:r>
          </a:p>
          <a:p>
            <a:r>
              <a:rPr lang="en-GB" dirty="0" smtClean="0"/>
              <a:t>Homology-based Binning: </a:t>
            </a:r>
          </a:p>
          <a:p>
            <a:pPr lvl="1"/>
            <a:r>
              <a:rPr lang="en-GB" dirty="0" smtClean="0"/>
              <a:t>Relies on sequence similarity to known sequences in databases</a:t>
            </a:r>
          </a:p>
          <a:p>
            <a:pPr lvl="1"/>
            <a:r>
              <a:rPr lang="en-GB" dirty="0" smtClean="0"/>
              <a:t>Analysis of conserved single copy genes used for QC</a:t>
            </a:r>
          </a:p>
        </p:txBody>
      </p:sp>
    </p:spTree>
    <p:extLst>
      <p:ext uri="{BB962C8B-B14F-4D97-AF65-F5344CB8AC3E}">
        <p14:creationId xmlns:p14="http://schemas.microsoft.com/office/powerpoint/2010/main" val="38668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Anvi’o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Anvi'o is an open-source, community-driven analysis and visualization platform for metagenomic and </a:t>
            </a:r>
            <a:r>
              <a:rPr lang="en-GB" dirty="0" err="1" smtClean="0"/>
              <a:t>metatranscriptomic</a:t>
            </a:r>
            <a:r>
              <a:rPr lang="en-GB" dirty="0" smtClean="0"/>
              <a:t> data.</a:t>
            </a:r>
          </a:p>
          <a:p>
            <a:r>
              <a:rPr lang="en-GB" dirty="0" smtClean="0"/>
              <a:t>Capabilities: </a:t>
            </a:r>
          </a:p>
          <a:p>
            <a:pPr lvl="1"/>
            <a:r>
              <a:rPr lang="en-GB" dirty="0" smtClean="0"/>
              <a:t>Offers refined methods for metagenomic binning, integrating multiple data types (e.g., genomic, </a:t>
            </a:r>
            <a:r>
              <a:rPr lang="en-GB" dirty="0" err="1" smtClean="0"/>
              <a:t>transcriptomic</a:t>
            </a:r>
            <a:r>
              <a:rPr lang="en-GB" dirty="0" smtClean="0"/>
              <a:t>) for comprehensive analysis.</a:t>
            </a:r>
          </a:p>
          <a:p>
            <a:r>
              <a:rPr lang="en-GB" dirty="0" smtClean="0"/>
              <a:t>Interactive: </a:t>
            </a:r>
          </a:p>
          <a:p>
            <a:pPr lvl="1"/>
            <a:r>
              <a:rPr lang="en-GB" dirty="0" smtClean="0"/>
              <a:t>Anvi'o provides interactive visualization tools to better understand the complexity of microbial communities and their genomic make-up.</a:t>
            </a:r>
          </a:p>
        </p:txBody>
      </p:sp>
    </p:spTree>
    <p:extLst>
      <p:ext uri="{BB962C8B-B14F-4D97-AF65-F5344CB8AC3E}">
        <p14:creationId xmlns:p14="http://schemas.microsoft.com/office/powerpoint/2010/main" val="3560888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Anvi'o - Features and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Multi-layered Binning: </a:t>
            </a:r>
          </a:p>
          <a:p>
            <a:pPr lvl="1"/>
            <a:r>
              <a:rPr lang="en-GB" dirty="0" smtClean="0"/>
              <a:t>Anvi'o allows the integration of various binning strategies, enhancing the accuracy of genome reconstructions.</a:t>
            </a:r>
          </a:p>
          <a:p>
            <a:r>
              <a:rPr lang="en-GB" dirty="0" smtClean="0"/>
              <a:t>Real-time Data Exploration: </a:t>
            </a:r>
          </a:p>
          <a:p>
            <a:pPr lvl="1"/>
            <a:r>
              <a:rPr lang="en-GB" dirty="0" smtClean="0"/>
              <a:t>Researchers can explore their data in real-time, making it easier to identify patterns and anomalies.</a:t>
            </a:r>
          </a:p>
          <a:p>
            <a:r>
              <a:rPr lang="en-GB" dirty="0" smtClean="0"/>
              <a:t>Extensive Community Support: </a:t>
            </a:r>
          </a:p>
          <a:p>
            <a:pPr lvl="1"/>
            <a:r>
              <a:rPr lang="en-GB" dirty="0" smtClean="0"/>
              <a:t>Provides extensive documentation, tutorials, and an active user community for troubleshooting and collaborative improvements.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421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235200" y="590550"/>
            <a:ext cx="6699624" cy="4400550"/>
            <a:chOff x="2787956" y="925900"/>
            <a:chExt cx="6146868" cy="40652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89500" y="1371600"/>
              <a:ext cx="4045324" cy="36195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2787956" y="2755900"/>
              <a:ext cx="1072844" cy="762000"/>
            </a:xfrm>
            <a:prstGeom prst="rect">
              <a:avLst/>
            </a:prstGeom>
          </p:spPr>
        </p:pic>
        <p:pic>
          <p:nvPicPr>
            <p:cNvPr id="7" name="Picture 4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3062" y="925900"/>
              <a:ext cx="978051" cy="6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35010" y="1739900"/>
              <a:ext cx="927679" cy="730250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>
              <a:off x="4064579" y="1416050"/>
              <a:ext cx="824921" cy="349250"/>
            </a:xfrm>
            <a:prstGeom prst="line">
              <a:avLst/>
            </a:prstGeom>
            <a:ln>
              <a:solidFill>
                <a:srgbClr val="727CA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V="1">
              <a:off x="4029513" y="1958976"/>
              <a:ext cx="800099" cy="107950"/>
            </a:xfrm>
            <a:prstGeom prst="line">
              <a:avLst/>
            </a:prstGeom>
            <a:ln>
              <a:solidFill>
                <a:srgbClr val="727CA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905250" y="2105026"/>
              <a:ext cx="984250" cy="867469"/>
            </a:xfrm>
            <a:prstGeom prst="line">
              <a:avLst/>
            </a:prstGeom>
            <a:ln>
              <a:solidFill>
                <a:srgbClr val="727CA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4244478" y="2245813"/>
              <a:ext cx="784848" cy="1272088"/>
            </a:xfrm>
            <a:prstGeom prst="line">
              <a:avLst/>
            </a:prstGeom>
            <a:ln>
              <a:solidFill>
                <a:srgbClr val="727CA3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50" y="69850"/>
            <a:ext cx="8204200" cy="514350"/>
          </a:xfrm>
        </p:spPr>
        <p:txBody>
          <a:bodyPr/>
          <a:lstStyle/>
          <a:p>
            <a:r>
              <a:rPr lang="en-GB" sz="2800" dirty="0" smtClean="0"/>
              <a:t>Case studies in shotgun metagenomics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242219" y="3009900"/>
            <a:ext cx="30861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+mn-lt"/>
              </a:rPr>
              <a:t>Ticks</a:t>
            </a:r>
          </a:p>
          <a:p>
            <a:r>
              <a:rPr lang="en-GB" sz="2800" dirty="0" smtClean="0"/>
              <a:t>Chickens</a:t>
            </a:r>
            <a:endParaRPr lang="en-GB" sz="2800" dirty="0" smtClean="0">
              <a:latin typeface="+mn-lt"/>
            </a:endParaRPr>
          </a:p>
          <a:p>
            <a:r>
              <a:rPr lang="en-GB" sz="2800" dirty="0" smtClean="0">
                <a:latin typeface="+mn-lt"/>
              </a:rPr>
              <a:t>ICU patients</a:t>
            </a:r>
          </a:p>
          <a:p>
            <a:r>
              <a:rPr lang="en-GB" sz="2800" dirty="0" smtClean="0">
                <a:latin typeface="+mn-lt"/>
              </a:rPr>
              <a:t>Mummies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13650" y="2907784"/>
            <a:ext cx="82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MAGs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2794" y="3615308"/>
            <a:ext cx="2051050" cy="8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44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Gut </a:t>
            </a:r>
            <a:r>
              <a:rPr lang="en-GB" sz="2400" dirty="0"/>
              <a:t>microbiota in ICU patients </a:t>
            </a:r>
            <a:r>
              <a:rPr lang="en-US" sz="240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ICU patients</a:t>
            </a:r>
          </a:p>
          <a:p>
            <a:r>
              <a:rPr lang="en-US" sz="2000" dirty="0"/>
              <a:t>Sickest patients in the hospital</a:t>
            </a:r>
          </a:p>
          <a:p>
            <a:pPr lvl="1"/>
            <a:r>
              <a:rPr lang="en-US" sz="1800" dirty="0"/>
              <a:t>wide range of patient needs</a:t>
            </a:r>
          </a:p>
          <a:p>
            <a:pPr lvl="1"/>
            <a:r>
              <a:rPr lang="en-US" sz="1800" dirty="0"/>
              <a:t>high use of antibiotics</a:t>
            </a:r>
          </a:p>
          <a:p>
            <a:pPr lvl="1"/>
            <a:r>
              <a:rPr lang="en-US" sz="1800" dirty="0"/>
              <a:t>prone to infection </a:t>
            </a:r>
          </a:p>
          <a:p>
            <a:r>
              <a:rPr lang="en-US" sz="2000" dirty="0"/>
              <a:t>Crucial role of gut microbiota </a:t>
            </a:r>
          </a:p>
          <a:p>
            <a:pPr lvl="1"/>
            <a:r>
              <a:rPr lang="en-US" sz="1800" dirty="0"/>
              <a:t>reservoir of pathogens and AMR </a:t>
            </a:r>
          </a:p>
          <a:p>
            <a:pPr lvl="1"/>
            <a:r>
              <a:rPr lang="en-US" sz="1800" dirty="0"/>
              <a:t>low microbial diversity linked to adverse clinical outcomes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Research Questions</a:t>
            </a:r>
          </a:p>
          <a:p>
            <a:r>
              <a:rPr lang="en-GB" sz="2000" dirty="0"/>
              <a:t>What happens to gut microbiota in ICU patients?</a:t>
            </a:r>
          </a:p>
          <a:p>
            <a:pPr lvl="1"/>
            <a:r>
              <a:rPr lang="en-GB" sz="1800" dirty="0"/>
              <a:t>How does microbiota respond to antibiotics?</a:t>
            </a:r>
          </a:p>
          <a:p>
            <a:pPr lvl="1"/>
            <a:r>
              <a:rPr lang="en-GB" sz="1800" dirty="0"/>
              <a:t>Do antibiotics select for pathogens?</a:t>
            </a:r>
          </a:p>
          <a:p>
            <a:pPr lvl="1"/>
            <a:r>
              <a:rPr lang="en-GB" sz="1800" dirty="0"/>
              <a:t>Can we address this using shotgun metagenomics?</a:t>
            </a:r>
          </a:p>
          <a:p>
            <a:r>
              <a:rPr lang="en-GB" sz="2000" dirty="0"/>
              <a:t>Is there a case for FMT in ICU?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97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>
            <a:extLst>
              <a:ext uri="{FF2B5EF4-FFF2-40B4-BE49-F238E27FC236}">
                <a16:creationId xmlns="" xmlns:a16="http://schemas.microsoft.com/office/drawing/2014/main" id="{11619F28-EFB9-4C47-BBDD-B6B81D98F2DC}"/>
              </a:ext>
            </a:extLst>
          </p:cNvPr>
          <p:cNvCxnSpPr>
            <a:cxnSpLocks/>
          </p:cNvCxnSpPr>
          <p:nvPr/>
        </p:nvCxnSpPr>
        <p:spPr>
          <a:xfrm>
            <a:off x="4570673" y="2549756"/>
            <a:ext cx="0" cy="445766"/>
          </a:xfrm>
          <a:prstGeom prst="straightConnector1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="" xmlns:a16="http://schemas.microsoft.com/office/drawing/2014/main" id="{6CADA4C0-EB62-5F4F-AE19-E793429BD25B}"/>
              </a:ext>
            </a:extLst>
          </p:cNvPr>
          <p:cNvSpPr/>
          <p:nvPr/>
        </p:nvSpPr>
        <p:spPr>
          <a:xfrm>
            <a:off x="3132064" y="1903237"/>
            <a:ext cx="2877233" cy="8694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693" rIns="91386" bIns="45693"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Faecal samples </a:t>
            </a:r>
            <a:r>
              <a:rPr lang="en-US" sz="1200" dirty="0">
                <a:solidFill>
                  <a:sysClr val="windowText" lastClr="000000"/>
                </a:solidFill>
              </a:rPr>
              <a:t/>
            </a:r>
            <a:br>
              <a:rPr lang="en-US" sz="1200" dirty="0">
                <a:solidFill>
                  <a:sysClr val="windowText" lastClr="000000"/>
                </a:solidFill>
              </a:rPr>
            </a:br>
            <a:r>
              <a:rPr lang="en-US" sz="1200" dirty="0">
                <a:solidFill>
                  <a:sysClr val="windowText" lastClr="000000"/>
                </a:solidFill>
              </a:rPr>
              <a:t>n=275 from 30 ICU patients </a:t>
            </a:r>
            <a:br>
              <a:rPr lang="en-US" sz="1200" dirty="0">
                <a:solidFill>
                  <a:sysClr val="windowText" lastClr="000000"/>
                </a:solidFill>
              </a:rPr>
            </a:br>
            <a:r>
              <a:rPr lang="en-US" sz="1200" dirty="0">
                <a:solidFill>
                  <a:sysClr val="windowText" lastClr="000000"/>
                </a:solidFill>
              </a:rPr>
              <a:t>at QE Hospital Birmingham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with relevant metadata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="" xmlns:a16="http://schemas.microsoft.com/office/drawing/2014/main" id="{A27EBABB-1989-F84E-B075-80BEEDBEEA5B}"/>
              </a:ext>
            </a:extLst>
          </p:cNvPr>
          <p:cNvSpPr/>
          <p:nvPr/>
        </p:nvSpPr>
        <p:spPr>
          <a:xfrm>
            <a:off x="614530" y="3936023"/>
            <a:ext cx="2571534" cy="3892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693" rIns="91386" bIns="45693" rtlCol="0" anchor="t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Taxonomic Classification </a:t>
            </a:r>
            <a:endParaRPr lang="en-US" sz="1400" dirty="0">
              <a:solidFill>
                <a:sysClr val="windowText" lastClr="000000"/>
              </a:solidFill>
            </a:endParaRPr>
          </a:p>
          <a:p>
            <a:pPr algn="ctr"/>
            <a:endParaRPr lang="en-US" sz="2000" dirty="0">
              <a:solidFill>
                <a:sysClr val="windowText" lastClr="000000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="" xmlns:a16="http://schemas.microsoft.com/office/drawing/2014/main" id="{16108A2F-8B57-E041-B822-283A296AAEB3}"/>
              </a:ext>
            </a:extLst>
          </p:cNvPr>
          <p:cNvCxnSpPr/>
          <p:nvPr/>
        </p:nvCxnSpPr>
        <p:spPr>
          <a:xfrm>
            <a:off x="4570673" y="3389819"/>
            <a:ext cx="0" cy="546204"/>
          </a:xfrm>
          <a:prstGeom prst="straightConnector1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78FC2A10-D1A4-2C4B-86AA-9CFF0554DC21}"/>
              </a:ext>
            </a:extLst>
          </p:cNvPr>
          <p:cNvSpPr/>
          <p:nvPr/>
        </p:nvSpPr>
        <p:spPr>
          <a:xfrm>
            <a:off x="3132056" y="2907278"/>
            <a:ext cx="2877234" cy="62862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693" rIns="91386" bIns="45693"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Shotgun metagenome sequencing</a:t>
            </a:r>
          </a:p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Illumina NextSeq 500/550</a:t>
            </a:r>
            <a:br>
              <a:rPr lang="en-US" sz="1200" dirty="0">
                <a:solidFill>
                  <a:sysClr val="windowText" lastClr="000000"/>
                </a:solidFill>
              </a:rPr>
            </a:br>
            <a:r>
              <a:rPr lang="en-US" sz="1200" dirty="0">
                <a:solidFill>
                  <a:sysClr val="windowText" lastClr="000000"/>
                </a:solidFill>
              </a:rPr>
              <a:t>Paired-end, 150bp read length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="" xmlns:a16="http://schemas.microsoft.com/office/drawing/2014/main" id="{81812B97-5001-7142-902B-C7615998692E}"/>
              </a:ext>
            </a:extLst>
          </p:cNvPr>
          <p:cNvSpPr/>
          <p:nvPr/>
        </p:nvSpPr>
        <p:spPr>
          <a:xfrm>
            <a:off x="3400434" y="3936023"/>
            <a:ext cx="2347907" cy="3892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693" rIns="91386" bIns="45693" rtlCol="0" anchor="t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Antibiotic Resistance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0" name="Rounded Rectangle 69">
            <a:extLst>
              <a:ext uri="{FF2B5EF4-FFF2-40B4-BE49-F238E27FC236}">
                <a16:creationId xmlns="" xmlns:a16="http://schemas.microsoft.com/office/drawing/2014/main" id="{E7A00A43-F3F7-F040-858E-ADCA960DD11A}"/>
              </a:ext>
            </a:extLst>
          </p:cNvPr>
          <p:cNvSpPr/>
          <p:nvPr/>
        </p:nvSpPr>
        <p:spPr>
          <a:xfrm>
            <a:off x="6021012" y="3936023"/>
            <a:ext cx="2366622" cy="38920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86" tIns="45693" rIns="91386" bIns="45693" rtlCol="0" anchor="t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Strain-level Resolution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="" xmlns:a16="http://schemas.microsoft.com/office/drawing/2014/main" id="{335B5220-0917-284C-A2AA-06211AB558C5}"/>
              </a:ext>
            </a:extLst>
          </p:cNvPr>
          <p:cNvCxnSpPr/>
          <p:nvPr/>
        </p:nvCxnSpPr>
        <p:spPr>
          <a:xfrm>
            <a:off x="4570673" y="3724215"/>
            <a:ext cx="263365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="" xmlns:a16="http://schemas.microsoft.com/office/drawing/2014/main" id="{622C0869-5915-BC4B-8E53-F0943979F5D7}"/>
              </a:ext>
            </a:extLst>
          </p:cNvPr>
          <p:cNvCxnSpPr>
            <a:cxnSpLocks/>
            <a:endCxn id="70" idx="0"/>
          </p:cNvCxnSpPr>
          <p:nvPr/>
        </p:nvCxnSpPr>
        <p:spPr>
          <a:xfrm>
            <a:off x="7204323" y="3724219"/>
            <a:ext cx="0" cy="211809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="" xmlns:a16="http://schemas.microsoft.com/office/drawing/2014/main" id="{0E6BF1DE-1588-2943-9DC4-C357C17A96CF}"/>
              </a:ext>
            </a:extLst>
          </p:cNvPr>
          <p:cNvCxnSpPr>
            <a:cxnSpLocks/>
          </p:cNvCxnSpPr>
          <p:nvPr/>
        </p:nvCxnSpPr>
        <p:spPr>
          <a:xfrm flipH="1">
            <a:off x="1801971" y="3724214"/>
            <a:ext cx="2768707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="" xmlns:a16="http://schemas.microsoft.com/office/drawing/2014/main" id="{467AC04C-A6B8-4E4F-A4E0-C73FA622AA2D}"/>
              </a:ext>
            </a:extLst>
          </p:cNvPr>
          <p:cNvCxnSpPr>
            <a:cxnSpLocks/>
          </p:cNvCxnSpPr>
          <p:nvPr/>
        </p:nvCxnSpPr>
        <p:spPr>
          <a:xfrm>
            <a:off x="1801966" y="3724214"/>
            <a:ext cx="0" cy="211808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2633" y="292102"/>
            <a:ext cx="789376" cy="928148"/>
          </a:xfrm>
          <a:prstGeom prst="rect">
            <a:avLst/>
          </a:prstGeom>
          <a:ln w="9525" cmpd="sng">
            <a:solidFill>
              <a:schemeClr val="bg1">
                <a:lumMod val="10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800911" y="1210340"/>
            <a:ext cx="1697792" cy="430833"/>
          </a:xfrm>
          <a:prstGeom prst="rect">
            <a:avLst/>
          </a:prstGeom>
          <a:noFill/>
        </p:spPr>
        <p:txBody>
          <a:bodyPr wrap="none" lIns="91386" tIns="45693" rIns="91386" bIns="45693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10000"/>
                  </a:schemeClr>
                </a:solidFill>
              </a:rPr>
              <a:t>Clinical Microbiologist</a:t>
            </a:r>
          </a:p>
          <a:p>
            <a:pPr algn="ctr"/>
            <a:r>
              <a:rPr lang="en-US" sz="1100" dirty="0">
                <a:solidFill>
                  <a:schemeClr val="bg1">
                    <a:lumMod val="10000"/>
                  </a:schemeClr>
                </a:solidFill>
              </a:rPr>
              <a:t>Beryl Oppenheim</a:t>
            </a:r>
          </a:p>
        </p:txBody>
      </p:sp>
      <p:pic>
        <p:nvPicPr>
          <p:cNvPr id="16" name="Picture 15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3373" y="292102"/>
            <a:ext cx="789376" cy="928148"/>
          </a:xfrm>
          <a:prstGeom prst="rect">
            <a:avLst/>
          </a:prstGeom>
          <a:ln w="9525" cmpd="sng">
            <a:solidFill>
              <a:schemeClr val="bg1">
                <a:lumMod val="1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2498740" y="1202071"/>
            <a:ext cx="1266646" cy="430833"/>
          </a:xfrm>
          <a:prstGeom prst="rect">
            <a:avLst/>
          </a:prstGeom>
          <a:noFill/>
        </p:spPr>
        <p:txBody>
          <a:bodyPr wrap="none" lIns="91386" tIns="45693" rIns="91386" bIns="45693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10000"/>
                  </a:schemeClr>
                </a:solidFill>
              </a:rPr>
              <a:t>ICU physician</a:t>
            </a:r>
          </a:p>
          <a:p>
            <a:pPr algn="ctr"/>
            <a:r>
              <a:rPr lang="en-US" sz="1100" dirty="0">
                <a:solidFill>
                  <a:schemeClr val="bg1">
                    <a:lumMod val="10000"/>
                  </a:schemeClr>
                </a:solidFill>
              </a:rPr>
              <a:t>Tony Whitehouse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21450" y="1150375"/>
            <a:ext cx="2803062" cy="430833"/>
          </a:xfrm>
          <a:prstGeom prst="rect">
            <a:avLst/>
          </a:prstGeom>
          <a:noFill/>
        </p:spPr>
        <p:txBody>
          <a:bodyPr wrap="none" lIns="91386" tIns="45693" rIns="91386" bIns="45693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>
                    <a:lumMod val="10000"/>
                  </a:schemeClr>
                </a:solidFill>
              </a:rPr>
              <a:t>Microbial ecology and genomics</a:t>
            </a:r>
          </a:p>
          <a:p>
            <a:pPr algn="ctr"/>
            <a:r>
              <a:rPr lang="en-US" sz="1100" dirty="0">
                <a:solidFill>
                  <a:schemeClr val="bg1">
                    <a:lumMod val="10000"/>
                  </a:schemeClr>
                </a:solidFill>
              </a:rPr>
              <a:t>Mark Pallen, </a:t>
            </a:r>
            <a:r>
              <a:rPr lang="en-US" sz="1100" dirty="0" err="1">
                <a:solidFill>
                  <a:schemeClr val="bg1">
                    <a:lumMod val="10000"/>
                  </a:schemeClr>
                </a:solidFill>
              </a:rPr>
              <a:t>Anu</a:t>
            </a:r>
            <a:r>
              <a:rPr lang="en-US" sz="1100" dirty="0">
                <a:solidFill>
                  <a:schemeClr val="bg1">
                    <a:lumMod val="10000"/>
                  </a:schemeClr>
                </a:solidFill>
              </a:rPr>
              <a:t> Ravi, Willem van </a:t>
            </a:r>
            <a:r>
              <a:rPr lang="en-US" sz="1100" dirty="0" err="1">
                <a:solidFill>
                  <a:schemeClr val="bg1">
                    <a:lumMod val="10000"/>
                  </a:schemeClr>
                </a:solidFill>
              </a:rPr>
              <a:t>Schaik</a:t>
            </a:r>
            <a:endParaRPr lang="en-US" sz="11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6720" y="198770"/>
            <a:ext cx="803251" cy="927100"/>
          </a:xfrm>
          <a:prstGeom prst="rect">
            <a:avLst/>
          </a:prstGeom>
          <a:ln w="9525" cmpd="sng">
            <a:solidFill>
              <a:schemeClr val="bg1">
                <a:lumMod val="1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2317" y="198770"/>
            <a:ext cx="794657" cy="927100"/>
          </a:xfrm>
          <a:prstGeom prst="rect">
            <a:avLst/>
          </a:prstGeom>
          <a:ln w="9525" cmpd="sng">
            <a:solidFill>
              <a:schemeClr val="bg1">
                <a:lumMod val="10000"/>
              </a:schemeClr>
            </a:solidFill>
          </a:ln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542" y="198770"/>
            <a:ext cx="787400" cy="927100"/>
          </a:xfrm>
          <a:prstGeom prst="rect">
            <a:avLst/>
          </a:prstGeom>
          <a:ln w="9525" cmpd="sng">
            <a:solidFill>
              <a:schemeClr val="bg1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3676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87534" y="801454"/>
            <a:ext cx="7840663" cy="4083837"/>
            <a:chOff x="381000" y="114301"/>
            <a:chExt cx="8637102" cy="4909595"/>
          </a:xfrm>
        </p:grpSpPr>
        <p:pic>
          <p:nvPicPr>
            <p:cNvPr id="2050" name="Picture 3" descr="D:\kuloth\2014\July\29-07-2014\nrg_aop\slides_img\nrg3785-f1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-1726" b="23127"/>
            <a:stretch/>
          </p:blipFill>
          <p:spPr bwMode="auto">
            <a:xfrm>
              <a:off x="533400" y="171450"/>
              <a:ext cx="7886700" cy="4852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7391400" y="1371601"/>
              <a:ext cx="1066800" cy="338532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17" tIns="45709" rIns="91417" bIns="45709" rtlCol="0">
              <a:spAutoFit/>
            </a:bodyPr>
            <a:lstStyle/>
            <a:p>
              <a:r>
                <a:rPr lang="en-US" sz="800" dirty="0"/>
                <a:t>Extract DNA from cultured isolates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425950" y="303589"/>
              <a:ext cx="1981200" cy="21542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17" tIns="45709" rIns="91417" bIns="45709" rtlCol="0">
              <a:spAutoFit/>
            </a:bodyPr>
            <a:lstStyle/>
            <a:p>
              <a:r>
                <a:rPr lang="en-US" sz="800" dirty="0"/>
                <a:t>Isolation of bacteria in pure culture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172203" y="114301"/>
              <a:ext cx="2845899" cy="230810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lIns="91417" tIns="45709" rIns="91417" bIns="45709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a. </a:t>
              </a:r>
              <a:r>
                <a:rPr lang="en-US" sz="9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Culturomics with whole</a:t>
              </a:r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-genome sequencing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1" y="1943101"/>
              <a:ext cx="1295400" cy="2308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17" tIns="45709" rIns="91417" bIns="45709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c. 16S rRNA PCR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6200" y="1943101"/>
              <a:ext cx="1295400" cy="2308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17" tIns="45709" rIns="91417" bIns="45709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b. Metagenomics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1000" y="400050"/>
              <a:ext cx="1257300" cy="2308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lIns="91417" tIns="45709" rIns="91417" bIns="45709" rtlCol="0">
              <a:spAutoFit/>
            </a:bodyPr>
            <a:lstStyle/>
            <a:p>
              <a:r>
                <a:rPr lang="en-US" sz="9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Clinical samples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12535"/>
            <a:stretch/>
          </p:blipFill>
          <p:spPr>
            <a:xfrm>
              <a:off x="4582150" y="573176"/>
              <a:ext cx="1350550" cy="613069"/>
            </a:xfrm>
            <a:prstGeom prst="rect">
              <a:avLst/>
            </a:prstGeom>
          </p:spPr>
        </p:pic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6490" y="100963"/>
            <a:ext cx="8229600" cy="685800"/>
          </a:xfrm>
        </p:spPr>
        <p:txBody>
          <a:bodyPr/>
          <a:lstStyle/>
          <a:p>
            <a:r>
              <a:rPr lang="en-US" dirty="0" smtClean="0"/>
              <a:t>Methodologies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78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 smtClean="0"/>
              <a:t>Gut </a:t>
            </a:r>
            <a:r>
              <a:rPr lang="en-GB" sz="2000" dirty="0"/>
              <a:t>microbiota in ICU patients 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85750" y="914400"/>
            <a:ext cx="4041648" cy="3703320"/>
          </a:xfrm>
        </p:spPr>
        <p:txBody>
          <a:bodyPr/>
          <a:lstStyle/>
          <a:p>
            <a:pPr marL="456927" indent="-456927">
              <a:buFont typeface="Arial" panose="020B0604020202020204" pitchFamily="34" charset="0"/>
              <a:buChar char="•"/>
            </a:pPr>
            <a:r>
              <a:rPr lang="en-GB" sz="1800" dirty="0" smtClean="0"/>
              <a:t>two</a:t>
            </a:r>
            <a:r>
              <a:rPr lang="en-GB" sz="1800" dirty="0"/>
              <a:t>-thirds of ICU patients experienced low gut microbial diversity; one third ultra-low diversity </a:t>
            </a:r>
          </a:p>
          <a:p>
            <a:pPr marL="456927" indent="-456927">
              <a:buFont typeface="Arial" panose="020B0604020202020204" pitchFamily="34" charset="0"/>
              <a:buChar char="•"/>
            </a:pPr>
            <a:r>
              <a:rPr lang="en-GB" sz="1800" dirty="0" smtClean="0"/>
              <a:t>in </a:t>
            </a:r>
            <a:r>
              <a:rPr lang="en-GB" sz="1800" dirty="0"/>
              <a:t>75% of patients, episodes of gut domination by pathogenic strains, </a:t>
            </a:r>
            <a:endParaRPr lang="en-GB" sz="1800" dirty="0" smtClean="0"/>
          </a:p>
          <a:p>
            <a:pPr marL="456927" indent="-456927">
              <a:buFont typeface="Arial" panose="020B0604020202020204" pitchFamily="34" charset="0"/>
              <a:buChar char="•"/>
            </a:pPr>
            <a:r>
              <a:rPr lang="en-GB" sz="1800" dirty="0" smtClean="0"/>
              <a:t>evidence </a:t>
            </a:r>
            <a:r>
              <a:rPr lang="en-GB" sz="1800" dirty="0"/>
              <a:t>of nosocomial transmission of </a:t>
            </a:r>
            <a:r>
              <a:rPr lang="en-GB" sz="1800" i="1" dirty="0"/>
              <a:t>Enterococcus faecium</a:t>
            </a:r>
          </a:p>
          <a:p>
            <a:pPr marL="456927" indent="-456927">
              <a:buFont typeface="Arial" panose="020B0604020202020204" pitchFamily="34" charset="0"/>
              <a:buChar char="•"/>
            </a:pPr>
            <a:endParaRPr lang="en-GB" sz="1800" i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5348" y="204470"/>
            <a:ext cx="4606708" cy="4413250"/>
          </a:xfrm>
          <a:prstGeom prst="rect">
            <a:avLst/>
          </a:prstGeom>
          <a:ln w="12700" cap="sq" cmpd="sng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86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290"/>
          <a:stretch/>
        </p:blipFill>
        <p:spPr>
          <a:xfrm>
            <a:off x="1257299" y="0"/>
            <a:ext cx="6002099" cy="508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7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Gut </a:t>
            </a:r>
            <a:r>
              <a:rPr lang="en-GB" sz="2400" dirty="0"/>
              <a:t>microbiota in ICU patients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6927" indent="-456927">
              <a:buFont typeface="Arial" panose="020B0604020202020204" pitchFamily="34" charset="0"/>
              <a:buChar char="•"/>
            </a:pPr>
            <a:r>
              <a:rPr lang="en-GB" sz="1800" dirty="0"/>
              <a:t>Meropenem has significant effect</a:t>
            </a:r>
          </a:p>
          <a:p>
            <a:pPr marL="456927" indent="-456927">
              <a:buFont typeface="Arial" panose="020B0604020202020204" pitchFamily="34" charset="0"/>
              <a:buChar char="•"/>
            </a:pPr>
            <a:r>
              <a:rPr lang="en-GB" sz="1800" dirty="0"/>
              <a:t>Absence/loss of beneficial commensals in most patients</a:t>
            </a:r>
          </a:p>
          <a:p>
            <a:pPr marL="456927" indent="-456927">
              <a:buFont typeface="Arial" panose="020B0604020202020204" pitchFamily="34" charset="0"/>
              <a:buChar char="•"/>
            </a:pPr>
            <a:r>
              <a:rPr lang="en-GB" sz="1800" dirty="0"/>
              <a:t>Gut domination by commensals such as </a:t>
            </a:r>
            <a:r>
              <a:rPr lang="en-GB" sz="1800" i="1" dirty="0"/>
              <a:t>Methanobrevibacter smithii </a:t>
            </a:r>
          </a:p>
          <a:p>
            <a:pPr marL="456927" indent="-456927">
              <a:buFont typeface="Arial" panose="020B0604020202020204" pitchFamily="34" charset="0"/>
              <a:buChar char="•"/>
            </a:pPr>
            <a:r>
              <a:rPr lang="en-US" sz="1800" dirty="0"/>
              <a:t>Severe loss of diversity and AMR pathogen domination provides rationale for trial of FMT in ICU patients?</a:t>
            </a:r>
          </a:p>
          <a:p>
            <a:pPr marL="456927" indent="-456927">
              <a:buFont typeface="Arial" panose="020B0604020202020204" pitchFamily="34" charset="0"/>
              <a:buChar char="•"/>
            </a:pPr>
            <a:endParaRPr lang="en-GB" sz="18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2301" y="812800"/>
            <a:ext cx="467634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82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ookman Old Style" charset="0"/>
                <a:ea typeface="ＭＳ Ｐゴシック" charset="0"/>
                <a:cs typeface="ＭＳ Ｐゴシック" charset="0"/>
              </a:rPr>
              <a:t>Conclusions</a:t>
            </a:r>
          </a:p>
        </p:txBody>
      </p:sp>
      <p:sp>
        <p:nvSpPr>
          <p:cNvPr id="120834" name="Content Placeholder 2"/>
          <p:cNvSpPr>
            <a:spLocks noGrp="1"/>
          </p:cNvSpPr>
          <p:nvPr>
            <p:ph sz="quarter" idx="1"/>
          </p:nvPr>
        </p:nvSpPr>
        <p:spPr>
          <a:xfrm>
            <a:off x="457647" y="914177"/>
            <a:ext cx="4095303" cy="3703588"/>
          </a:xfrm>
        </p:spPr>
        <p:txBody>
          <a:bodyPr/>
          <a:lstStyle/>
          <a:p>
            <a:r>
              <a:rPr lang="en-GB" sz="2000" dirty="0">
                <a:latin typeface="Gill Sans MT" charset="0"/>
                <a:ea typeface="ＭＳ Ｐゴシック" charset="0"/>
                <a:cs typeface="ＭＳ Ｐゴシック" charset="0"/>
              </a:rPr>
              <a:t>Shotgun metagenomics provides detailed information on microbiota trajectories and pathogens in ICU patients</a:t>
            </a:r>
          </a:p>
          <a:p>
            <a:r>
              <a:rPr lang="en-GB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Clonal </a:t>
            </a:r>
            <a:r>
              <a:rPr lang="en-GB" sz="2000" dirty="0">
                <a:latin typeface="Gill Sans MT" charset="0"/>
                <a:ea typeface="ＭＳ Ｐゴシック" charset="0"/>
                <a:cs typeface="ＭＳ Ｐゴシック" charset="0"/>
              </a:rPr>
              <a:t>blooms of MDR pathogens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sz="1800" dirty="0">
                <a:latin typeface="Gill Sans MT" charset="0"/>
                <a:ea typeface="ＭＳ Ｐゴシック" charset="0"/>
              </a:rPr>
              <a:t>Genome reconstructions </a:t>
            </a:r>
            <a:r>
              <a:rPr lang="en-US" sz="1800" dirty="0" smtClean="0">
                <a:latin typeface="Gill Sans MT" charset="0"/>
                <a:ea typeface="ＭＳ Ｐゴシック" charset="0"/>
              </a:rPr>
              <a:t>provide insights </a:t>
            </a:r>
            <a:r>
              <a:rPr lang="en-US" sz="1800" dirty="0">
                <a:latin typeface="Gill Sans MT" charset="0"/>
                <a:ea typeface="ＭＳ Ｐゴシック" charset="0"/>
              </a:rPr>
              <a:t>into pathogen biology and epidemiology</a:t>
            </a:r>
          </a:p>
          <a:p>
            <a:r>
              <a:rPr lang="en-US" sz="2000" dirty="0">
                <a:latin typeface="Gill Sans MT" charset="0"/>
                <a:ea typeface="ＭＳ Ｐゴシック" charset="0"/>
                <a:cs typeface="ＭＳ Ｐゴシック" charset="0"/>
              </a:rPr>
              <a:t>Lays foundations for ecological interventions such as </a:t>
            </a:r>
            <a:r>
              <a:rPr lang="en-US" sz="2000" dirty="0" smtClean="0">
                <a:latin typeface="Gill Sans MT" charset="0"/>
                <a:ea typeface="ＭＳ Ｐゴシック" charset="0"/>
                <a:cs typeface="ＭＳ Ｐゴシック" charset="0"/>
              </a:rPr>
              <a:t>FMT?</a:t>
            </a: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  <a:p>
            <a:endParaRPr lang="en-US" sz="24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09" y="598215"/>
            <a:ext cx="3923491" cy="29928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Rectangle 4"/>
          <p:cNvSpPr/>
          <p:nvPr/>
        </p:nvSpPr>
        <p:spPr>
          <a:xfrm>
            <a:off x="4260850" y="40710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://doi.org/10.1099/mgen.0.000293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81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5868144" y="411510"/>
            <a:ext cx="3275856" cy="307720"/>
          </a:xfrm>
          <a:prstGeom prst="rect">
            <a:avLst/>
          </a:prstGeom>
          <a:solidFill>
            <a:srgbClr val="FFFFFF"/>
          </a:solidFill>
        </p:spPr>
        <p:txBody>
          <a:bodyPr wrap="square" lIns="91387" tIns="45692" rIns="91387" bIns="45692" rtlCol="0">
            <a:spAutoFit/>
          </a:bodyPr>
          <a:lstStyle/>
          <a:p>
            <a:r>
              <a:rPr lang="en-US" sz="1400" dirty="0"/>
              <a:t>Isolation of </a:t>
            </a:r>
            <a:r>
              <a:rPr lang="en-US" sz="1400" dirty="0" smtClean="0"/>
              <a:t>microbes </a:t>
            </a:r>
            <a:r>
              <a:rPr lang="en-US" sz="1400" dirty="0"/>
              <a:t>in pure culture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15382" y="695492"/>
            <a:ext cx="2808312" cy="523164"/>
          </a:xfrm>
          <a:prstGeom prst="rect">
            <a:avLst/>
          </a:prstGeom>
          <a:solidFill>
            <a:srgbClr val="FFFFFF"/>
          </a:solidFill>
        </p:spPr>
        <p:txBody>
          <a:bodyPr wrap="square" lIns="91387" tIns="45692" rIns="91387" bIns="45692" rtlCol="0">
            <a:spAutoFit/>
          </a:bodyPr>
          <a:lstStyle/>
          <a:p>
            <a:pPr algn="ctr"/>
            <a:r>
              <a:rPr lang="en-US" sz="1400" dirty="0"/>
              <a:t>Extract DNA for </a:t>
            </a:r>
          </a:p>
          <a:p>
            <a:pPr algn="ctr"/>
            <a:r>
              <a:rPr lang="en-US" sz="1400" dirty="0"/>
              <a:t>metagenome sequencing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452322" y="699544"/>
            <a:ext cx="1691680" cy="738607"/>
          </a:xfrm>
          <a:prstGeom prst="rect">
            <a:avLst/>
          </a:prstGeom>
          <a:solidFill>
            <a:srgbClr val="FFFFFF"/>
          </a:solidFill>
        </p:spPr>
        <p:txBody>
          <a:bodyPr wrap="square" lIns="91387" tIns="45692" rIns="91387" bIns="45692" rtlCol="0">
            <a:spAutoFit/>
          </a:bodyPr>
          <a:lstStyle/>
          <a:p>
            <a:pPr algn="ctr"/>
            <a:r>
              <a:rPr lang="en-US" sz="1400" dirty="0"/>
              <a:t>Extract and sequence DNA from cultured isolates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8917" y="795430"/>
            <a:ext cx="1368152" cy="56907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210050" y="51472"/>
            <a:ext cx="4826446" cy="338520"/>
          </a:xfrm>
          <a:prstGeom prst="rect">
            <a:avLst/>
          </a:prstGeom>
          <a:solidFill>
            <a:srgbClr val="FF6600"/>
          </a:solidFill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Culturomics with whole-genome </a:t>
            </a:r>
            <a:r>
              <a:rPr lang="en-US" sz="1600" dirty="0" smtClean="0">
                <a:solidFill>
                  <a:schemeClr val="bg1"/>
                </a:solidFill>
              </a:rPr>
              <a:t>sequencing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904" y="1203598"/>
            <a:ext cx="1225204" cy="530622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 flipH="1">
            <a:off x="3275856" y="1275606"/>
            <a:ext cx="36004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004048" y="1275606"/>
            <a:ext cx="432048" cy="216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1525" y="1703398"/>
            <a:ext cx="3780725" cy="338520"/>
          </a:xfrm>
          <a:prstGeom prst="rect">
            <a:avLst/>
          </a:prstGeom>
          <a:solidFill>
            <a:srgbClr val="FF6600"/>
          </a:solidFill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Reference</a:t>
            </a:r>
            <a:r>
              <a:rPr lang="mr-IN" sz="1600" dirty="0">
                <a:solidFill>
                  <a:schemeClr val="bg1"/>
                </a:solidFill>
              </a:rPr>
              <a:t>–</a:t>
            </a:r>
            <a:r>
              <a:rPr lang="en-US" sz="1600" dirty="0">
                <a:solidFill>
                  <a:schemeClr val="bg1"/>
                </a:solidFill>
              </a:rPr>
              <a:t>based </a:t>
            </a:r>
            <a:r>
              <a:rPr lang="en-US" sz="1600" dirty="0" smtClean="0">
                <a:solidFill>
                  <a:schemeClr val="bg1"/>
                </a:solidFill>
              </a:rPr>
              <a:t>Phylogenetic </a:t>
            </a:r>
            <a:r>
              <a:rPr lang="en-US" sz="1600" dirty="0">
                <a:solidFill>
                  <a:schemeClr val="bg1"/>
                </a:solidFill>
              </a:rPr>
              <a:t>profiling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23528" y="2067697"/>
            <a:ext cx="3601986" cy="307742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400" dirty="0"/>
              <a:t>Kraken | Metaphlan2 | </a:t>
            </a:r>
            <a:r>
              <a:rPr lang="en-US" sz="1400" dirty="0" err="1" smtClean="0"/>
              <a:t>mOTUs</a:t>
            </a:r>
            <a:r>
              <a:rPr lang="en-US" sz="1400" dirty="0" smtClean="0"/>
              <a:t> | </a:t>
            </a:r>
            <a:r>
              <a:rPr lang="en-US" sz="1400" dirty="0"/>
              <a:t>STAT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467" y="2983025"/>
            <a:ext cx="4374721" cy="209015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22467" y="1635648"/>
            <a:ext cx="3375103" cy="338520"/>
          </a:xfrm>
          <a:prstGeom prst="rect">
            <a:avLst/>
          </a:prstGeom>
          <a:solidFill>
            <a:srgbClr val="FF6600"/>
          </a:solidFill>
        </p:spPr>
        <p:txBody>
          <a:bodyPr wrap="square" lIns="91410" tIns="45703" rIns="91410" bIns="45703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Reference</a:t>
            </a:r>
            <a:r>
              <a:rPr lang="mr-IN" sz="1600" dirty="0">
                <a:solidFill>
                  <a:schemeClr val="bg1"/>
                </a:solidFill>
              </a:rPr>
              <a:t>–</a:t>
            </a:r>
            <a:r>
              <a:rPr lang="en-US" sz="1600" dirty="0">
                <a:solidFill>
                  <a:schemeClr val="bg1"/>
                </a:solidFill>
              </a:rPr>
              <a:t>free Phylogenomics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464" y="1957252"/>
            <a:ext cx="4414032" cy="1025774"/>
          </a:xfrm>
          <a:prstGeom prst="rect">
            <a:avLst/>
          </a:prstGeom>
        </p:spPr>
      </p:pic>
      <p:pic>
        <p:nvPicPr>
          <p:cNvPr id="2" name="Picture 1" descr="table-graphic-system-miseq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3164" y="2028614"/>
            <a:ext cx="1513404" cy="6320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702" y="2375439"/>
            <a:ext cx="1664748" cy="17047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7998" y="103790"/>
            <a:ext cx="2015802" cy="307720"/>
          </a:xfrm>
          <a:prstGeom prst="rect">
            <a:avLst/>
          </a:prstGeom>
          <a:solidFill>
            <a:srgbClr val="FFFFFF"/>
          </a:solidFill>
        </p:spPr>
        <p:txBody>
          <a:bodyPr wrap="square" lIns="91387" tIns="45692" rIns="91387" bIns="45692" rtlCol="0">
            <a:spAutoFit/>
          </a:bodyPr>
          <a:lstStyle/>
          <a:p>
            <a:pPr algn="ctr"/>
            <a:r>
              <a:rPr lang="en-US" sz="1400" dirty="0" smtClean="0"/>
              <a:t>Collect samples</a:t>
            </a:r>
            <a:endParaRPr lang="en-US" sz="1400" dirty="0"/>
          </a:p>
        </p:txBody>
      </p:sp>
      <p:cxnSp>
        <p:nvCxnSpPr>
          <p:cNvPr id="15" name="Straight Arrow Connector 14"/>
          <p:cNvCxnSpPr>
            <a:endCxn id="61" idx="1"/>
          </p:cNvCxnSpPr>
          <p:nvPr/>
        </p:nvCxnSpPr>
        <p:spPr>
          <a:xfrm>
            <a:off x="2286000" y="220732"/>
            <a:ext cx="1924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3528" y="4099789"/>
            <a:ext cx="3601986" cy="307742"/>
          </a:xfrm>
          <a:prstGeom prst="rect">
            <a:avLst/>
          </a:prstGeom>
          <a:noFill/>
        </p:spPr>
        <p:txBody>
          <a:bodyPr wrap="square" lIns="91410" tIns="45703" rIns="91410" bIns="45703" rtlCol="0">
            <a:spAutoFit/>
          </a:bodyPr>
          <a:lstStyle/>
          <a:p>
            <a:r>
              <a:rPr lang="en-US" sz="1400" dirty="0" smtClean="0"/>
              <a:t>Mapping (if know what you are looking for)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286000" y="323850"/>
            <a:ext cx="1460500" cy="473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820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8597900" cy="685800"/>
          </a:xfrm>
        </p:spPr>
        <p:txBody>
          <a:bodyPr/>
          <a:lstStyle/>
          <a:p>
            <a:r>
              <a:rPr lang="en-US" sz="2000" dirty="0" smtClean="0"/>
              <a:t>Assigning Taxonomic Labels to Metagenomic DNA Sequences</a:t>
            </a:r>
            <a:endParaRPr lang="en-CA" sz="2000" dirty="0"/>
          </a:p>
        </p:txBody>
      </p:sp>
      <p:grpSp>
        <p:nvGrpSpPr>
          <p:cNvPr id="100" name="Group 99"/>
          <p:cNvGrpSpPr/>
          <p:nvPr/>
        </p:nvGrpSpPr>
        <p:grpSpPr>
          <a:xfrm rot="2571172">
            <a:off x="-1515559" y="724549"/>
            <a:ext cx="6088314" cy="3827243"/>
            <a:chOff x="9078883" y="1129536"/>
            <a:chExt cx="3209729" cy="2690271"/>
          </a:xfrm>
        </p:grpSpPr>
        <p:sp>
          <p:nvSpPr>
            <p:cNvPr id="101" name="Block Arc 100"/>
            <p:cNvSpPr/>
            <p:nvPr/>
          </p:nvSpPr>
          <p:spPr>
            <a:xfrm rot="10217655">
              <a:off x="10552465" y="1189009"/>
              <a:ext cx="1246151" cy="1182914"/>
            </a:xfrm>
            <a:prstGeom prst="blockArc">
              <a:avLst>
                <a:gd name="adj1" fmla="val 18501805"/>
                <a:gd name="adj2" fmla="val 19181969"/>
                <a:gd name="adj3" fmla="val 109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102" name="Block Arc 101"/>
            <p:cNvSpPr/>
            <p:nvPr/>
          </p:nvSpPr>
          <p:spPr>
            <a:xfrm rot="12202479">
              <a:off x="11051909" y="2035158"/>
              <a:ext cx="914746" cy="904718"/>
            </a:xfrm>
            <a:prstGeom prst="blockArc">
              <a:avLst>
                <a:gd name="adj1" fmla="val 19159473"/>
                <a:gd name="adj2" fmla="val 20179764"/>
                <a:gd name="adj3" fmla="val 2261"/>
              </a:avLst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>
                <a:solidFill>
                  <a:schemeClr val="accent4"/>
                </a:solidFill>
              </a:endParaRPr>
            </a:p>
          </p:txBody>
        </p:sp>
        <p:sp>
          <p:nvSpPr>
            <p:cNvPr id="140" name="Block Arc 139"/>
            <p:cNvSpPr/>
            <p:nvPr/>
          </p:nvSpPr>
          <p:spPr>
            <a:xfrm rot="17336179">
              <a:off x="10964055" y="2485115"/>
              <a:ext cx="459842" cy="425113"/>
            </a:xfrm>
            <a:prstGeom prst="blockArc">
              <a:avLst>
                <a:gd name="adj1" fmla="val 14146070"/>
                <a:gd name="adj2" fmla="val 15923643"/>
                <a:gd name="adj3" fmla="val 3952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9078883" y="1129536"/>
              <a:ext cx="3209729" cy="2690271"/>
              <a:chOff x="9093811" y="1234695"/>
              <a:chExt cx="3209729" cy="2690271"/>
            </a:xfrm>
          </p:grpSpPr>
          <p:sp>
            <p:nvSpPr>
              <p:cNvPr id="143" name="Block Arc 142"/>
              <p:cNvSpPr/>
              <p:nvPr/>
            </p:nvSpPr>
            <p:spPr>
              <a:xfrm rot="16558329">
                <a:off x="10069097" y="1884066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Block Arc 160"/>
              <p:cNvSpPr/>
              <p:nvPr/>
            </p:nvSpPr>
            <p:spPr>
              <a:xfrm rot="18728553">
                <a:off x="10287690" y="2650621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Block Arc 161"/>
              <p:cNvSpPr/>
              <p:nvPr/>
            </p:nvSpPr>
            <p:spPr>
              <a:xfrm rot="2104033">
                <a:off x="9093811" y="1957039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Block Arc 162"/>
              <p:cNvSpPr/>
              <p:nvPr/>
            </p:nvSpPr>
            <p:spPr>
              <a:xfrm rot="16558329">
                <a:off x="10497921" y="1956703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4" name="Block Arc 163"/>
              <p:cNvSpPr/>
              <p:nvPr/>
            </p:nvSpPr>
            <p:spPr>
              <a:xfrm rot="12934316">
                <a:off x="10529117" y="1234695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Block Arc 164"/>
              <p:cNvSpPr/>
              <p:nvPr/>
            </p:nvSpPr>
            <p:spPr>
              <a:xfrm rot="15022061">
                <a:off x="11011282" y="2508910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6" name="Block Arc 165"/>
              <p:cNvSpPr/>
              <p:nvPr/>
            </p:nvSpPr>
            <p:spPr>
              <a:xfrm rot="16558329">
                <a:off x="11089007" y="2710434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Block Arc 166"/>
              <p:cNvSpPr/>
              <p:nvPr/>
            </p:nvSpPr>
            <p:spPr>
              <a:xfrm rot="14632058">
                <a:off x="10320756" y="2238712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Block Arc 167"/>
              <p:cNvSpPr/>
              <p:nvPr/>
            </p:nvSpPr>
            <p:spPr>
              <a:xfrm rot="12202479">
                <a:off x="10511556" y="205139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69" name="Block Arc 168"/>
              <p:cNvSpPr/>
              <p:nvPr/>
            </p:nvSpPr>
            <p:spPr>
              <a:xfrm rot="12202479">
                <a:off x="10847208" y="1523074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1" name="Block Arc 170"/>
              <p:cNvSpPr/>
              <p:nvPr/>
            </p:nvSpPr>
            <p:spPr>
              <a:xfrm rot="12202479">
                <a:off x="11209357" y="221466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2" name="Block Arc 171"/>
              <p:cNvSpPr/>
              <p:nvPr/>
            </p:nvSpPr>
            <p:spPr>
              <a:xfrm rot="6960727">
                <a:off x="10635463" y="2056308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3" name="Block Arc 172"/>
              <p:cNvSpPr/>
              <p:nvPr/>
            </p:nvSpPr>
            <p:spPr>
              <a:xfrm rot="12202479">
                <a:off x="10422761" y="158983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4" name="Block Arc 173"/>
              <p:cNvSpPr/>
              <p:nvPr/>
            </p:nvSpPr>
            <p:spPr>
              <a:xfrm rot="17336179">
                <a:off x="10671263" y="2060584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Block Arc 174"/>
              <p:cNvSpPr/>
              <p:nvPr/>
            </p:nvSpPr>
            <p:spPr>
              <a:xfrm rot="17336179">
                <a:off x="10530417" y="1921812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Block Arc 175"/>
              <p:cNvSpPr/>
              <p:nvPr/>
            </p:nvSpPr>
            <p:spPr>
              <a:xfrm rot="17336179">
                <a:off x="10663346" y="2334327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Block Arc 176"/>
              <p:cNvSpPr/>
              <p:nvPr/>
            </p:nvSpPr>
            <p:spPr>
              <a:xfrm rot="1914012">
                <a:off x="10335235" y="2230418"/>
                <a:ext cx="691623" cy="513889"/>
              </a:xfrm>
              <a:prstGeom prst="blockArc">
                <a:avLst>
                  <a:gd name="adj1" fmla="val 10800000"/>
                  <a:gd name="adj2" fmla="val 11728543"/>
                  <a:gd name="adj3" fmla="val 3250"/>
                </a:avLst>
              </a:prstGeom>
              <a:solidFill>
                <a:srgbClr val="7030A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Block Arc 177"/>
              <p:cNvSpPr/>
              <p:nvPr/>
            </p:nvSpPr>
            <p:spPr>
              <a:xfrm>
                <a:off x="10620045" y="2619288"/>
                <a:ext cx="691623" cy="513889"/>
              </a:xfrm>
              <a:prstGeom prst="blockArc">
                <a:avLst>
                  <a:gd name="adj1" fmla="val 10800000"/>
                  <a:gd name="adj2" fmla="val 11728543"/>
                  <a:gd name="adj3" fmla="val 3250"/>
                </a:avLst>
              </a:prstGeom>
              <a:solidFill>
                <a:srgbClr val="7030A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Block Arc 178"/>
              <p:cNvSpPr/>
              <p:nvPr/>
            </p:nvSpPr>
            <p:spPr>
              <a:xfrm rot="17205355">
                <a:off x="10690268" y="2299993"/>
                <a:ext cx="691623" cy="513889"/>
              </a:xfrm>
              <a:prstGeom prst="blockArc">
                <a:avLst>
                  <a:gd name="adj1" fmla="val 10800000"/>
                  <a:gd name="adj2" fmla="val 11728543"/>
                  <a:gd name="adj3" fmla="val 3250"/>
                </a:avLst>
              </a:prstGeom>
              <a:solidFill>
                <a:srgbClr val="7030A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80" name="Block Arc 179"/>
              <p:cNvSpPr/>
              <p:nvPr/>
            </p:nvSpPr>
            <p:spPr>
              <a:xfrm rot="2667452">
                <a:off x="9806249" y="1660645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81" name="Block Arc 180"/>
              <p:cNvSpPr/>
              <p:nvPr/>
            </p:nvSpPr>
            <p:spPr>
              <a:xfrm rot="19746677">
                <a:off x="10297763" y="1972245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82" name="Block Arc 181"/>
              <p:cNvSpPr/>
              <p:nvPr/>
            </p:nvSpPr>
            <p:spPr>
              <a:xfrm rot="19622947">
                <a:off x="10674442" y="2137108"/>
                <a:ext cx="1246151" cy="1182914"/>
              </a:xfrm>
              <a:prstGeom prst="blockArc">
                <a:avLst>
                  <a:gd name="adj1" fmla="val 18501805"/>
                  <a:gd name="adj2" fmla="val 19181969"/>
                  <a:gd name="adj3" fmla="val 1090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Block Arc 182"/>
              <p:cNvSpPr/>
              <p:nvPr/>
            </p:nvSpPr>
            <p:spPr>
              <a:xfrm rot="12202479">
                <a:off x="11114621" y="1654277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4" name="Block Arc 183"/>
              <p:cNvSpPr/>
              <p:nvPr/>
            </p:nvSpPr>
            <p:spPr>
              <a:xfrm rot="8178421">
                <a:off x="10997074" y="1680606"/>
                <a:ext cx="914746" cy="904718"/>
              </a:xfrm>
              <a:prstGeom prst="blockArc">
                <a:avLst>
                  <a:gd name="adj1" fmla="val 19159473"/>
                  <a:gd name="adj2" fmla="val 20179764"/>
                  <a:gd name="adj3" fmla="val 2261"/>
                </a:avLst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85" name="Block Arc 184"/>
              <p:cNvSpPr/>
              <p:nvPr/>
            </p:nvSpPr>
            <p:spPr>
              <a:xfrm rot="17336179">
                <a:off x="11237772" y="2216449"/>
                <a:ext cx="459842" cy="425113"/>
              </a:xfrm>
              <a:prstGeom prst="blockArc">
                <a:avLst>
                  <a:gd name="adj1" fmla="val 14146070"/>
                  <a:gd name="adj2" fmla="val 15923643"/>
                  <a:gd name="adj3" fmla="val 3952"/>
                </a:avLst>
              </a:prstGeom>
              <a:solidFill>
                <a:schemeClr val="accent5"/>
              </a:solidFill>
              <a:ln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AU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186" name="Straight Arrow Connector 185"/>
          <p:cNvCxnSpPr/>
          <p:nvPr/>
        </p:nvCxnSpPr>
        <p:spPr>
          <a:xfrm>
            <a:off x="3429001" y="2540000"/>
            <a:ext cx="1199341" cy="0"/>
          </a:xfrm>
          <a:prstGeom prst="straightConnector1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324" y="882650"/>
            <a:ext cx="4089276" cy="3477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82" y="4307066"/>
            <a:ext cx="583804" cy="4378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956" y="4283136"/>
            <a:ext cx="647619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1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</a:t>
            </a:r>
            <a:r>
              <a:rPr lang="en-GB" dirty="0"/>
              <a:t>-</a:t>
            </a:r>
            <a:r>
              <a:rPr lang="en-GB" dirty="0" err="1" smtClean="0"/>
              <a:t>mers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Definition</a:t>
            </a:r>
          </a:p>
          <a:p>
            <a:pPr lvl="1"/>
            <a:r>
              <a:rPr lang="en-GB" i="1" dirty="0" smtClean="0"/>
              <a:t>k</a:t>
            </a:r>
            <a:r>
              <a:rPr lang="en-GB" i="1" dirty="0"/>
              <a:t>-</a:t>
            </a:r>
            <a:r>
              <a:rPr lang="en-GB" i="1" dirty="0" err="1"/>
              <a:t>mers</a:t>
            </a:r>
            <a:r>
              <a:rPr lang="en-GB" i="1" dirty="0"/>
              <a:t> </a:t>
            </a:r>
            <a:r>
              <a:rPr lang="en-GB" dirty="0"/>
              <a:t>are </a:t>
            </a:r>
            <a:r>
              <a:rPr lang="en-GB" dirty="0" err="1"/>
              <a:t>subsequences</a:t>
            </a:r>
            <a:r>
              <a:rPr lang="en-GB" dirty="0"/>
              <a:t> of length </a:t>
            </a:r>
            <a:r>
              <a:rPr lang="en-GB" i="1" dirty="0"/>
              <a:t>k</a:t>
            </a:r>
            <a:r>
              <a:rPr lang="en-GB" dirty="0"/>
              <a:t> contained within a biological </a:t>
            </a:r>
            <a:r>
              <a:rPr lang="en-GB" dirty="0" smtClean="0"/>
              <a:t>sequence</a:t>
            </a:r>
            <a:endParaRPr lang="en-GB" dirty="0"/>
          </a:p>
          <a:p>
            <a:r>
              <a:rPr lang="en-GB" dirty="0" smtClean="0"/>
              <a:t>Importance</a:t>
            </a:r>
          </a:p>
          <a:p>
            <a:pPr lvl="1"/>
            <a:r>
              <a:rPr lang="en-GB" dirty="0" smtClean="0"/>
              <a:t>fundamental </a:t>
            </a:r>
            <a:r>
              <a:rPr lang="en-GB" dirty="0"/>
              <a:t>units in genomic analysis for pattern recognition, </a:t>
            </a:r>
            <a:r>
              <a:rPr lang="en-GB" dirty="0" smtClean="0"/>
              <a:t>sequencing </a:t>
            </a:r>
            <a:r>
              <a:rPr lang="en-GB" dirty="0"/>
              <a:t>and </a:t>
            </a:r>
            <a:r>
              <a:rPr lang="en-GB" dirty="0" smtClean="0"/>
              <a:t>mapping</a:t>
            </a:r>
            <a:endParaRPr lang="en-GB" dirty="0"/>
          </a:p>
          <a:p>
            <a:r>
              <a:rPr lang="en-GB" dirty="0" smtClean="0"/>
              <a:t>Example</a:t>
            </a:r>
          </a:p>
          <a:p>
            <a:pPr lvl="1"/>
            <a:r>
              <a:rPr lang="en-GB" dirty="0" smtClean="0"/>
              <a:t>In </a:t>
            </a:r>
            <a:r>
              <a:rPr lang="en-GB" dirty="0"/>
              <a:t>the sequence "ATCGATCGA," the 3-mers would be "ATC," "TCG," "CGA," etc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567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Properties of k-</a:t>
            </a:r>
            <a:r>
              <a:rPr lang="en-GB" dirty="0" err="1"/>
              <a:t>mers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Fixed Length</a:t>
            </a:r>
          </a:p>
          <a:p>
            <a:pPr lvl="1"/>
            <a:r>
              <a:rPr lang="en-GB" dirty="0" smtClean="0"/>
              <a:t>All </a:t>
            </a:r>
            <a:r>
              <a:rPr lang="en-GB" i="1" dirty="0"/>
              <a:t>k-</a:t>
            </a:r>
            <a:r>
              <a:rPr lang="en-GB" i="1" dirty="0" err="1"/>
              <a:t>mers</a:t>
            </a:r>
            <a:r>
              <a:rPr lang="en-GB" i="1" dirty="0"/>
              <a:t> </a:t>
            </a:r>
            <a:r>
              <a:rPr lang="en-GB" dirty="0"/>
              <a:t>in a given analysis are of the same specified length </a:t>
            </a:r>
            <a:r>
              <a:rPr lang="en-GB" i="1" dirty="0" smtClean="0"/>
              <a:t>k</a:t>
            </a:r>
            <a:endParaRPr lang="en-GB" i="1" dirty="0"/>
          </a:p>
          <a:p>
            <a:r>
              <a:rPr lang="en-GB" dirty="0" smtClean="0"/>
              <a:t>Overlapping</a:t>
            </a:r>
          </a:p>
          <a:p>
            <a:pPr lvl="1"/>
            <a:r>
              <a:rPr lang="en-GB" i="1" dirty="0" smtClean="0"/>
              <a:t>k</a:t>
            </a:r>
            <a:r>
              <a:rPr lang="en-GB" i="1" dirty="0"/>
              <a:t>-</a:t>
            </a:r>
            <a:r>
              <a:rPr lang="en-GB" i="1" dirty="0" err="1"/>
              <a:t>mers</a:t>
            </a:r>
            <a:r>
              <a:rPr lang="en-GB" i="1" dirty="0"/>
              <a:t> </a:t>
            </a:r>
            <a:r>
              <a:rPr lang="en-GB" dirty="0"/>
              <a:t>can overlap with each other, sharing (</a:t>
            </a:r>
            <a:r>
              <a:rPr lang="en-GB" i="1" dirty="0"/>
              <a:t>k-1</a:t>
            </a:r>
            <a:r>
              <a:rPr lang="en-GB" dirty="0"/>
              <a:t>) bases with their adjacent </a:t>
            </a:r>
            <a:r>
              <a:rPr lang="en-GB" i="1" dirty="0"/>
              <a:t>k-</a:t>
            </a:r>
            <a:r>
              <a:rPr lang="en-GB" i="1" dirty="0" err="1" smtClean="0"/>
              <a:t>mers</a:t>
            </a:r>
            <a:endParaRPr lang="en-GB" dirty="0"/>
          </a:p>
          <a:p>
            <a:r>
              <a:rPr lang="en-GB" dirty="0" smtClean="0"/>
              <a:t>Frequency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count of each unique k-mer within a sequence can be informative of sequence composition and </a:t>
            </a:r>
            <a:r>
              <a:rPr lang="en-GB" dirty="0" smtClean="0"/>
              <a:t>complexity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823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Kraken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Kraken </a:t>
            </a:r>
            <a:r>
              <a:rPr lang="en-GB" dirty="0"/>
              <a:t>is a system designed to assign taxonomic labels to short DNA </a:t>
            </a:r>
            <a:r>
              <a:rPr lang="en-GB" dirty="0" smtClean="0"/>
              <a:t>sequences using </a:t>
            </a:r>
            <a:r>
              <a:rPr lang="en-GB" i="1" dirty="0"/>
              <a:t>k-</a:t>
            </a:r>
            <a:r>
              <a:rPr lang="en-GB" i="1" dirty="0" err="1" smtClean="0"/>
              <a:t>mers</a:t>
            </a:r>
            <a:endParaRPr lang="en-GB" i="1" dirty="0"/>
          </a:p>
          <a:p>
            <a:r>
              <a:rPr lang="en-GB" dirty="0"/>
              <a:t>It uses exact </a:t>
            </a:r>
            <a:r>
              <a:rPr lang="en-GB" i="1" dirty="0"/>
              <a:t>k-mer </a:t>
            </a:r>
            <a:r>
              <a:rPr lang="en-GB" dirty="0"/>
              <a:t>matches to known genomic sequences in a reference </a:t>
            </a:r>
            <a:r>
              <a:rPr lang="en-GB" dirty="0" smtClean="0"/>
              <a:t>database</a:t>
            </a:r>
            <a:endParaRPr lang="en-GB" dirty="0"/>
          </a:p>
          <a:p>
            <a:r>
              <a:rPr lang="en-GB" dirty="0"/>
              <a:t>The system is known for its speed and accuracy in taxonomic </a:t>
            </a:r>
            <a:r>
              <a:rPr lang="en-GB" dirty="0" smtClean="0"/>
              <a:t>classification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748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Kraken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Database </a:t>
            </a:r>
            <a:r>
              <a:rPr lang="en-GB" dirty="0"/>
              <a:t>Construction: </a:t>
            </a:r>
            <a:endParaRPr lang="en-GB" dirty="0" smtClean="0"/>
          </a:p>
          <a:p>
            <a:pPr lvl="1"/>
            <a:r>
              <a:rPr lang="en-GB" dirty="0" smtClean="0"/>
              <a:t>Kraken </a:t>
            </a:r>
            <a:r>
              <a:rPr lang="en-GB" dirty="0"/>
              <a:t>builds an index of </a:t>
            </a:r>
            <a:r>
              <a:rPr lang="en-GB" i="1" dirty="0"/>
              <a:t>k-</a:t>
            </a:r>
            <a:r>
              <a:rPr lang="en-GB" i="1" dirty="0" err="1"/>
              <a:t>mers</a:t>
            </a:r>
            <a:r>
              <a:rPr lang="en-GB" i="1" dirty="0"/>
              <a:t> </a:t>
            </a:r>
            <a:r>
              <a:rPr lang="en-GB" dirty="0"/>
              <a:t>found in a reference set of DNA from known </a:t>
            </a:r>
            <a:r>
              <a:rPr lang="en-GB" dirty="0" smtClean="0"/>
              <a:t>organisms</a:t>
            </a:r>
            <a:endParaRPr lang="en-GB" dirty="0"/>
          </a:p>
          <a:p>
            <a:r>
              <a:rPr lang="en-GB" dirty="0"/>
              <a:t>Classification Algorithm: </a:t>
            </a:r>
            <a:endParaRPr lang="en-GB" dirty="0" smtClean="0"/>
          </a:p>
          <a:p>
            <a:pPr lvl="1"/>
            <a:r>
              <a:rPr lang="en-GB" dirty="0" smtClean="0"/>
              <a:t>When analysing </a:t>
            </a:r>
            <a:r>
              <a:rPr lang="en-GB" dirty="0"/>
              <a:t>a sequence, Kraken searches for each </a:t>
            </a:r>
            <a:r>
              <a:rPr lang="en-GB" i="1" dirty="0"/>
              <a:t>k-mer </a:t>
            </a:r>
            <a:r>
              <a:rPr lang="en-GB" dirty="0"/>
              <a:t>within its </a:t>
            </a:r>
            <a:r>
              <a:rPr lang="en-GB" dirty="0" smtClean="0"/>
              <a:t>database</a:t>
            </a:r>
            <a:endParaRPr lang="en-GB" dirty="0"/>
          </a:p>
          <a:p>
            <a:r>
              <a:rPr lang="en-GB" dirty="0"/>
              <a:t>Assignment: </a:t>
            </a:r>
            <a:endParaRPr lang="en-GB" dirty="0" smtClean="0"/>
          </a:p>
          <a:p>
            <a:pPr lvl="1"/>
            <a:r>
              <a:rPr lang="en-GB" dirty="0" smtClean="0"/>
              <a:t>Sequences </a:t>
            </a:r>
            <a:r>
              <a:rPr lang="en-GB" dirty="0"/>
              <a:t>are classified based on the highest number of </a:t>
            </a:r>
            <a:r>
              <a:rPr lang="en-GB" i="1" dirty="0"/>
              <a:t>k-mer </a:t>
            </a:r>
            <a:r>
              <a:rPr lang="en-GB" dirty="0"/>
              <a:t>matches to a particular organism in the </a:t>
            </a:r>
            <a:r>
              <a:rPr lang="en-GB" dirty="0" smtClean="0"/>
              <a:t>database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6523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Kraken: K-</a:t>
            </a:r>
            <a:r>
              <a:rPr lang="en-US" sz="3600" dirty="0" err="1" smtClean="0"/>
              <a:t>mer</a:t>
            </a:r>
            <a:r>
              <a:rPr lang="en-US" sz="3600" dirty="0" smtClean="0"/>
              <a:t> LCA database</a:t>
            </a:r>
            <a:endParaRPr lang="en-CA" sz="3600" dirty="0"/>
          </a:p>
        </p:txBody>
      </p:sp>
      <p:sp>
        <p:nvSpPr>
          <p:cNvPr id="3" name="Rectangle 2"/>
          <p:cNvSpPr/>
          <p:nvPr/>
        </p:nvSpPr>
        <p:spPr>
          <a:xfrm>
            <a:off x="4534145" y="4723626"/>
            <a:ext cx="422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CA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Wood and </a:t>
            </a:r>
            <a:r>
              <a:rPr lang="en-CA" alt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Salzberg</a:t>
            </a:r>
            <a:r>
              <a:rPr lang="en-CA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</a:rPr>
              <a:t>, Genome Biology, 2014</a:t>
            </a:r>
          </a:p>
        </p:txBody>
      </p:sp>
      <p:sp>
        <p:nvSpPr>
          <p:cNvPr id="5" name="Flowchart: Magnetic Disk 4"/>
          <p:cNvSpPr/>
          <p:nvPr/>
        </p:nvSpPr>
        <p:spPr>
          <a:xfrm>
            <a:off x="868861" y="2400300"/>
            <a:ext cx="914400" cy="857250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75848" y="1600201"/>
            <a:ext cx="25004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Reference Genomes</a:t>
            </a:r>
          </a:p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(2,256 </a:t>
            </a:r>
            <a:r>
              <a:rPr lang="en-US" altLang="en-US" dirty="0" err="1" smtClean="0">
                <a:latin typeface="Calibri" panose="020F0502020204030204" pitchFamily="34" charset="0"/>
              </a:rPr>
              <a:t>RefSeq</a:t>
            </a:r>
            <a:r>
              <a:rPr lang="en-US" altLang="en-US" dirty="0" smtClean="0">
                <a:latin typeface="Calibri" panose="020F0502020204030204" pitchFamily="34" charset="0"/>
              </a:rPr>
              <a:t> Genomes)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2057400" y="2628900"/>
            <a:ext cx="1143000" cy="400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ight Arrow 8"/>
          <p:cNvSpPr/>
          <p:nvPr/>
        </p:nvSpPr>
        <p:spPr>
          <a:xfrm>
            <a:off x="4572000" y="2628900"/>
            <a:ext cx="838200" cy="40005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5486400" y="1469335"/>
            <a:ext cx="337936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sz="2000" dirty="0" smtClean="0">
                <a:latin typeface="Calibri" panose="020F0502020204030204" pitchFamily="34" charset="0"/>
              </a:rPr>
              <a:t>Lowest common ancestor</a:t>
            </a:r>
          </a:p>
          <a:p>
            <a:pPr algn="ctr" eaLnBrk="1" hangingPunct="1"/>
            <a:r>
              <a:rPr lang="en-US" altLang="en-US" sz="2000" dirty="0" smtClean="0">
                <a:latin typeface="Calibri" panose="020F0502020204030204" pitchFamily="34" charset="0"/>
              </a:rPr>
              <a:t>database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959539"/>
              </p:ext>
            </p:extLst>
          </p:nvPr>
        </p:nvGraphicFramePr>
        <p:xfrm>
          <a:off x="5486401" y="2512695"/>
          <a:ext cx="3428999" cy="1783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4437"/>
                <a:gridCol w="2214562"/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K-</a:t>
                      </a:r>
                      <a:r>
                        <a:rPr lang="en-US" sz="1500" dirty="0" err="1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mer</a:t>
                      </a:r>
                      <a:endParaRPr lang="en-AU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LCA</a:t>
                      </a:r>
                      <a:endParaRPr lang="en-AU" sz="1500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ACC … GT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Calibri" panose="020F0502020204030204" pitchFamily="34" charset="0"/>
                        </a:rPr>
                        <a:t>g__Escherichia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ACG … GT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Calibri" panose="020F0502020204030204" pitchFamily="34" charset="0"/>
                        </a:rPr>
                        <a:t>s__E</a:t>
                      </a:r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. coli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AGT … AA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p__</a:t>
                      </a:r>
                      <a:r>
                        <a:rPr lang="en-US" sz="1500" dirty="0" err="1" smtClean="0">
                          <a:latin typeface="Calibri" panose="020F0502020204030204" pitchFamily="34" charset="0"/>
                        </a:rPr>
                        <a:t>Proteobacteria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…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alibri" panose="020F0502020204030204" pitchFamily="34" charset="0"/>
                        </a:rPr>
                        <a:t>TGA … TT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 smtClean="0">
                          <a:latin typeface="Calibri" panose="020F0502020204030204" pitchFamily="34" charset="0"/>
                        </a:rPr>
                        <a:t>d__Bacteria</a:t>
                      </a:r>
                      <a:endParaRPr lang="en-AU" sz="1500" dirty="0">
                        <a:latin typeface="Calibri" panose="020F0502020204030204" pitchFamily="34" charset="0"/>
                      </a:endParaRPr>
                    </a:p>
                  </a:txBody>
                  <a:tcPr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>
            <a:off x="3285585" y="2486025"/>
            <a:ext cx="11430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Extract K-</a:t>
            </a:r>
            <a:r>
              <a:rPr lang="en-US" dirty="0" err="1" smtClean="0"/>
              <a:t>mers</a:t>
            </a:r>
            <a:endParaRPr lang="en-AU" dirty="0"/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048536" y="3209151"/>
            <a:ext cx="16763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en-US" altLang="en-US" dirty="0" smtClean="0">
                <a:latin typeface="Calibri" panose="020F0502020204030204" pitchFamily="34" charset="0"/>
              </a:rPr>
              <a:t>(default, K = 31)</a:t>
            </a:r>
            <a:endParaRPr lang="en-AU" altLang="en-US" dirty="0">
              <a:latin typeface="Calibri" panose="020F05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333" y="3810000"/>
            <a:ext cx="491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Only as good as the reference database used!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08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11221</TotalTime>
  <Words>1039</Words>
  <Application>Microsoft Macintosh PowerPoint</Application>
  <PresentationFormat>On-screen Show (16:9)</PresentationFormat>
  <Paragraphs>174</Paragraphs>
  <Slides>23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Origin</vt:lpstr>
      <vt:lpstr>Adventures with metagenomics</vt:lpstr>
      <vt:lpstr>Methodologies</vt:lpstr>
      <vt:lpstr>PowerPoint Presentation</vt:lpstr>
      <vt:lpstr>Assigning Taxonomic Labels to Metagenomic DNA Sequences</vt:lpstr>
      <vt:lpstr>k-mers</vt:lpstr>
      <vt:lpstr>Properties of k-mers</vt:lpstr>
      <vt:lpstr>Kraken</vt:lpstr>
      <vt:lpstr>How Kraken Works</vt:lpstr>
      <vt:lpstr>Kraken: K-mer LCA database</vt:lpstr>
      <vt:lpstr>Kraken: classification tree</vt:lpstr>
      <vt:lpstr>recovering genomes from metagenomic data</vt:lpstr>
      <vt:lpstr>PowerPoint Presentation</vt:lpstr>
      <vt:lpstr>Metagenomic Binning</vt:lpstr>
      <vt:lpstr>Binning Techniques</vt:lpstr>
      <vt:lpstr>Anvi’o</vt:lpstr>
      <vt:lpstr>Anvi'o - Features and Functions</vt:lpstr>
      <vt:lpstr>Case studies in shotgun metagenomics</vt:lpstr>
      <vt:lpstr>Gut microbiota in ICU patients  </vt:lpstr>
      <vt:lpstr>PowerPoint Presentation</vt:lpstr>
      <vt:lpstr>Gut microbiota in ICU patients </vt:lpstr>
      <vt:lpstr>PowerPoint Presentation</vt:lpstr>
      <vt:lpstr>Gut microbiota in ICU patients </vt:lpstr>
      <vt:lpstr>Conclusions</vt:lpstr>
    </vt:vector>
  </TitlesOfParts>
  <Manager/>
  <Company>University of Birmingham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Research Interests  and Achievements</dc:title>
  <dc:subject/>
  <dc:creator>Mark Pallen</dc:creator>
  <cp:keywords/>
  <dc:description/>
  <cp:lastModifiedBy>Mark Pallen</cp:lastModifiedBy>
  <cp:revision>910</cp:revision>
  <dcterms:created xsi:type="dcterms:W3CDTF">2012-11-30T07:46:31Z</dcterms:created>
  <dcterms:modified xsi:type="dcterms:W3CDTF">2023-11-23T11:51:17Z</dcterms:modified>
  <cp:category/>
</cp:coreProperties>
</file>